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48" r:id="rId1"/>
  </p:sldMasterIdLst>
  <p:notesMasterIdLst>
    <p:notesMasterId r:id="rId20"/>
  </p:notesMasterIdLst>
  <p:sldIdLst>
    <p:sldId id="662" r:id="rId2"/>
    <p:sldId id="686" r:id="rId3"/>
    <p:sldId id="678" r:id="rId4"/>
    <p:sldId id="700" r:id="rId5"/>
    <p:sldId id="701" r:id="rId6"/>
    <p:sldId id="693" r:id="rId7"/>
    <p:sldId id="694" r:id="rId8"/>
    <p:sldId id="695" r:id="rId9"/>
    <p:sldId id="696" r:id="rId10"/>
    <p:sldId id="697" r:id="rId11"/>
    <p:sldId id="698" r:id="rId12"/>
    <p:sldId id="699" r:id="rId13"/>
    <p:sldId id="702" r:id="rId14"/>
    <p:sldId id="703" r:id="rId15"/>
    <p:sldId id="705" r:id="rId16"/>
    <p:sldId id="704" r:id="rId17"/>
    <p:sldId id="706" r:id="rId18"/>
    <p:sldId id="419" r:id="rId19"/>
  </p:sldIdLst>
  <p:sldSz cx="12192000" cy="6858000"/>
  <p:notesSz cx="6858000" cy="9144000"/>
  <p:embeddedFontLst>
    <p:embeddedFont>
      <p:font typeface="Abadi" panose="020B0604020104020204" pitchFamily="34" charset="0"/>
      <p:regular r:id="rId21"/>
    </p:embeddedFont>
    <p:embeddedFont>
      <p:font typeface="Arial Unicode MS" panose="020B0604020202020204" pitchFamily="50" charset="-127"/>
      <p:regular r:id="rId22"/>
    </p:embeddedFont>
    <p:embeddedFont>
      <p:font typeface="나눔바른고딕" panose="020B0603020101020101" pitchFamily="50" charset="-127"/>
      <p:regular r:id="rId23"/>
      <p:bold r:id="rId24"/>
    </p:embeddedFont>
    <p:embeddedFont>
      <p:font typeface="나눔스퀘어" panose="020B0600000101010101" pitchFamily="50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FAFF"/>
    <a:srgbClr val="FF6600"/>
    <a:srgbClr val="FF3300"/>
    <a:srgbClr val="0000CC"/>
    <a:srgbClr val="A568D2"/>
    <a:srgbClr val="99CCFF"/>
    <a:srgbClr val="00FF00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 autoAdjust="0"/>
    <p:restoredTop sz="80702" autoAdjust="0"/>
  </p:normalViewPr>
  <p:slideViewPr>
    <p:cSldViewPr snapToGrid="0">
      <p:cViewPr varScale="1">
        <p:scale>
          <a:sx n="92" d="100"/>
          <a:sy n="92" d="100"/>
        </p:scale>
        <p:origin x="84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2962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803A3-9902-44FF-ADD6-8AEB792AC1C0}" type="datetimeFigureOut">
              <a:rPr lang="ko-KR" altLang="en-US" smtClean="0"/>
              <a:t>2024-02-23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51C2C-5921-428F-926F-A5EF1D9B1F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40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pPr algn="l" fontAlgn="base"/>
            <a:endParaRPr lang="en-US" altLang="ko-KR" b="0" i="0" dirty="0">
              <a:solidFill>
                <a:srgbClr val="35373A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67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8C9D5-F4E0-3E8A-F8E7-B78C2F922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5B26FF-BFDF-1B77-A218-C879AE719F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AF97A9-F0C5-D055-174A-BA429AF17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538B0E-CAB7-7129-87FD-955ED3E2C4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805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9D902-84D5-0344-5009-ACED7C1D3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0F3BB3-9BF4-CAB7-E79E-A428D22AA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A8407D-5ACA-7174-3C0B-14766B5FF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C8149B-ED0E-47D3-43FE-C952B574B2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014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BA9E3-03D1-759E-5C16-EF5ACC8E1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307600-C670-7F5B-BD4A-4C0FE178C3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94DB64-B4CE-493F-FC3B-2DE9541E5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BCD216-EED4-D4A0-7665-68CB3995F9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399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8317C-B1B6-0268-360F-A346DE520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B1B896-B4EA-95D0-694D-6493EE3E08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81102A-B78E-8FBD-BC19-27FEDA5489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28E119-5068-2082-B47F-A5A8EDF2FA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913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6AD41-E910-942E-0748-EB545DD3B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7D940F-B00C-1B39-F58A-D134C9CF35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3EBBAF-1212-3C3D-6D13-9068EA452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EB6FE7-2EE6-99CE-4982-9CE80B4E82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285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2717E-BF96-7275-401E-EF30BA8E2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49EEB6-1AD1-0931-AB2B-3F11DA960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6C75F2-EC3C-2336-057F-1BF4F3450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8D0FA9-34A0-B259-45E6-B8D6429ED0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85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22D93-0DFD-7529-F62D-56CF22AC2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2DB33C-F3A2-9E60-F1FE-9FED5964C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D2BB94-ED27-D351-4060-7D4DE926A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FD7F4A-A2AA-FC53-5E5B-9D79D2C670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442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805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30E50-5192-E482-4A20-38B8822E9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0866DB-21B7-72C7-11C7-9076C2890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D89D8C-790A-CE54-2FB1-BAF3C2B7D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FD30C5-A858-1C01-DFE5-7A4AC79A5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179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8E40B-8548-9A3B-C4E7-716720D73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2ACDDD-03D1-40D0-F100-4E861107F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A78CB6-2FA5-39C2-4380-4D0120E3A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9B4887-1988-CC6D-3B52-A5126839AC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09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91900-5F91-6444-E639-405F4DFFA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1F3013-670B-B7DA-43A6-A96E727D3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F6E432-8459-AE9C-20E0-578C563CE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1B310E-7009-140D-7A36-7D4AE7725E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572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C7247-79CC-0D5B-F81B-D05B95F0A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9A7A67-1AE6-21A6-1A4D-5CDCBFB7E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41A479-C165-247C-6484-C7E8E4B7B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AD2F12-1185-9FFA-DA68-22CA6DA0C4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761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95650-BDF9-3470-77CB-CDA5EC780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02B3F5-42B3-D5E0-388D-E10E6EDB1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783883-45B2-1682-3CCE-704B493F4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E2C1DE-B4B2-36C2-9784-BD6A2BEEAE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389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762FE-D5CA-6624-237D-F5BE83D70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B25845-2887-678C-BCE7-0BAF886706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6E60CB-1CE4-92B8-F982-817E8E933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E41CFF-948B-EEC2-7310-9A010EB80D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692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FBBE5-69E4-6235-44C4-BAFBF3332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584B21-A7C2-58DF-5396-AEBCE6F9A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875008-4268-0B40-8778-69D4BA829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EE05DE-EC87-92AA-723D-D7B6ABFDDF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908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2024-02-23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8745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60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2024-02-23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0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A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538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2024-02-23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85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2024-02-23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79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2024-02-23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173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2024-02-23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1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2024-02-23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67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>
            <a:extLst>
              <a:ext uri="{FF2B5EF4-FFF2-40B4-BE49-F238E27FC236}">
                <a16:creationId xmlns:a16="http://schemas.microsoft.com/office/drawing/2014/main" id="{A233F19E-A41D-448F-A4F6-0EA02A03C945}"/>
              </a:ext>
            </a:extLst>
          </p:cNvPr>
          <p:cNvSpPr/>
          <p:nvPr userDrawn="1"/>
        </p:nvSpPr>
        <p:spPr>
          <a:xfrm>
            <a:off x="11571169" y="6483346"/>
            <a:ext cx="3539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88B3AE5A-10BA-4173-8E7E-D8F2BB88D393}" type="slidenum">
              <a:rPr kumimoji="1" lang="en-US" altLang="ko-KR" sz="1200" spc="-60">
                <a:solidFill>
                  <a:srgbClr val="4C4C4E"/>
                </a:solidFill>
                <a:latin typeface="+mn-ea"/>
                <a:cs typeface="굴림" pitchFamily="50" charset="-127"/>
              </a:rPr>
              <a:pPr algn="ctr"/>
              <a:t>‹#›</a:t>
            </a:fld>
            <a:endParaRPr lang="en-US" sz="1200" dirty="0">
              <a:solidFill>
                <a:srgbClr val="4C4C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536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2024-02-23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11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2024-02-23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209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48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promptingguide.ai/kr/techniques/art" TargetMode="External"/><Relationship Id="rId4" Type="http://schemas.openxmlformats.org/officeDocument/2006/relationships/hyperlink" Target="https://arxiv.org/abs/2303.0901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kr/techniques/ap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hyperlink" Target="https://arxiv.org/abs/2211.01910" TargetMode="Externa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kr/techniques/reac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form.openai.com/docs/guides/prompt-engineering/tactic-specify-the-desired-length-of-the-output" TargetMode="External"/><Relationship Id="rId3" Type="http://schemas.openxmlformats.org/officeDocument/2006/relationships/hyperlink" Target="https://platform.openai.com/docs/guides/prompt-engineering/tactic-include-details-in-your-query-to-get-more-relevant-answers" TargetMode="External"/><Relationship Id="rId7" Type="http://schemas.openxmlformats.org/officeDocument/2006/relationships/hyperlink" Target="https://platform.openai.com/docs/guides/prompt-engineering/tactic-provide-example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latform.openai.com/docs/guides/prompt-engineering/tactic-specify-the-steps-required-to-complete-a-task" TargetMode="External"/><Relationship Id="rId5" Type="http://schemas.openxmlformats.org/officeDocument/2006/relationships/hyperlink" Target="https://platform.openai.com/docs/guides/prompt-engineering/tactic-use-delimiters-to-clearly-indicate-distinct-parts-of-the-input" TargetMode="External"/><Relationship Id="rId4" Type="http://schemas.openxmlformats.org/officeDocument/2006/relationships/hyperlink" Target="https://platform.openai.com/docs/guides/prompt-engineering/tactic-ask-the-model-to-adopt-a-person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exampl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djourney.com/showcas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rgehq.ai/blog/generating-childrens-stories-using-gpt-3-and-dall-e" TargetMode="External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kr/application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prompting.org/docs/basics/instructio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prompting.org/docs/basics/rol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learnprompting.org/docs/basics/few_shot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kr/techniques/co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2201.11903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pdf/2110.08387.pdf" TargetMode="External"/><Relationship Id="rId4" Type="http://schemas.openxmlformats.org/officeDocument/2006/relationships/hyperlink" Target="https://www.promptingguide.ai/kr/techniques/knowledg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2305.10601" TargetMode="External"/><Relationship Id="rId4" Type="http://schemas.openxmlformats.org/officeDocument/2006/relationships/hyperlink" Target="https://www.promptingguide.ai/kr/techniques/to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promptingguide.ai/kr/techniques/rag" TargetMode="External"/><Relationship Id="rId4" Type="http://schemas.openxmlformats.org/officeDocument/2006/relationships/hyperlink" Target="https://arxiv.org/pdf/2005.11401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87510" y="6507194"/>
            <a:ext cx="641201" cy="246221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defTabSz="975016" latinLnBrk="0">
              <a:spcBef>
                <a:spcPts val="500"/>
              </a:spcBef>
              <a:buClr>
                <a:srgbClr val="000000">
                  <a:lumMod val="65000"/>
                  <a:lumOff val="35000"/>
                </a:srgbClr>
              </a:buClr>
              <a:buSzPct val="60000"/>
            </a:pP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경 </a:t>
            </a:r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규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" y="1166038"/>
            <a:ext cx="12192000" cy="914222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b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6000" b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프롬프트 </a:t>
            </a:r>
            <a:r>
              <a:rPr lang="ko-KR" altLang="en-US" sz="60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엔지니어링</a:t>
            </a:r>
            <a:endParaRPr lang="en-US" altLang="ko-KR" sz="60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EEFA1B-2B6E-E36D-1CB1-F01BB734A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2080260"/>
            <a:ext cx="8352928" cy="403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91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4A3F-E649-CA6D-7CED-EE7FC22FB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E2B88B88-69AC-D2F8-4E25-3A8EDEB3CBC9}"/>
              </a:ext>
            </a:extLst>
          </p:cNvPr>
          <p:cNvSpPr txBox="1">
            <a:spLocks/>
          </p:cNvSpPr>
          <p:nvPr/>
        </p:nvSpPr>
        <p:spPr>
          <a:xfrm>
            <a:off x="142674" y="344693"/>
            <a:ext cx="11642927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3600" dirty="0">
              <a:solidFill>
                <a:srgbClr val="7030A0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E4F73BDC-FC8F-0E2A-38D7-51E563A1EBE4}"/>
              </a:ext>
            </a:extLst>
          </p:cNvPr>
          <p:cNvSpPr txBox="1">
            <a:spLocks/>
          </p:cNvSpPr>
          <p:nvPr/>
        </p:nvSpPr>
        <p:spPr>
          <a:xfrm>
            <a:off x="162396" y="362534"/>
            <a:ext cx="5352072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ART</a:t>
            </a:r>
            <a:endParaRPr lang="en-US" altLang="ko-KR" sz="20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CAC9D2A-9CFC-3BE3-9FD3-A4E577BFFAF4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146" name="Picture 2" descr="ART">
            <a:extLst>
              <a:ext uri="{FF2B5EF4-FFF2-40B4-BE49-F238E27FC236}">
                <a16:creationId xmlns:a16="http://schemas.microsoft.com/office/drawing/2014/main" id="{CA510B43-B4D8-D872-5F26-80655D8FF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00" y="823810"/>
            <a:ext cx="3994125" cy="56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80AF50-AF3E-AC88-D28E-E43D82E5D643}"/>
              </a:ext>
            </a:extLst>
          </p:cNvPr>
          <p:cNvSpPr txBox="1"/>
          <p:nvPr/>
        </p:nvSpPr>
        <p:spPr>
          <a:xfrm>
            <a:off x="-8873" y="6490353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altLang="ko-KR" b="0" i="0" dirty="0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Source: </a:t>
            </a:r>
            <a:r>
              <a:rPr lang="fr-FR" altLang="ko-KR" b="0" i="0" dirty="0">
                <a:effectLst/>
                <a:latin typeface="Abadi" panose="020B0604020104020204" pitchFamily="34" charset="0"/>
                <a:hlinkClick r:id="rId4"/>
              </a:rPr>
              <a:t>Paranjape et al., (2023)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BCB61E-4C2C-49DE-B608-90E24FD5CAC7}"/>
              </a:ext>
            </a:extLst>
          </p:cNvPr>
          <p:cNvSpPr txBox="1"/>
          <p:nvPr/>
        </p:nvSpPr>
        <p:spPr>
          <a:xfrm>
            <a:off x="1016261" y="951080"/>
            <a:ext cx="5075302" cy="5723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ART(Automatic Reasoning and Tool-use)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</a:t>
            </a:r>
            <a:endParaRPr lang="en-US" altLang="ko-KR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작업이 주어지면 작업 라이브러리에서 </a:t>
            </a:r>
            <a:endParaRPr lang="en-US" altLang="ko-KR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다단계의 추론 및 도구 사용 시연을 선택합니다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20000"/>
              </a:lnSpc>
            </a:pPr>
            <a:endParaRPr lang="en-US" altLang="ko-KR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시에는 외부 도구가 호출될 때마다 </a:t>
            </a:r>
            <a:endParaRPr lang="en-US" altLang="ko-KR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생성을 일시 중단하고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생성을 재개하기 전에 </a:t>
            </a:r>
            <a:endParaRPr lang="en-US" altLang="ko-KR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출력들을 통합합니다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ART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모델이 </a:t>
            </a:r>
            <a:r>
              <a:rPr lang="ko-KR" altLang="en-US" dirty="0" err="1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시연들로부터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일반화하여 새로운 작업을 분해하고 적절한 장소에서 도구를 사용하도록 </a:t>
            </a:r>
            <a:endParaRPr lang="en-US" altLang="ko-KR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장려하는데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이는 </a:t>
            </a:r>
            <a:r>
              <a:rPr lang="ko-KR" altLang="en-US" dirty="0" err="1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제로샷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(zero-shot) 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이루어집니다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20000"/>
              </a:lnSpc>
            </a:pPr>
            <a:endParaRPr lang="en-US" altLang="ko-KR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ART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사람들로 하여금 추론 단계에서 오류를 수정하거나 단순히 작업 및 도구 라이브러리를 </a:t>
            </a:r>
            <a:endParaRPr lang="en-US" altLang="ko-KR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업데이트하여 새로운 도구를 추가할 수 있게 </a:t>
            </a:r>
            <a:endParaRPr lang="en-US" altLang="ko-KR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함으로써 확장 가능합니다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과정은 다음과 같습니다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</p:txBody>
      </p:sp>
      <p:sp>
        <p:nvSpPr>
          <p:cNvPr id="4" name="모서리가 둥근 직사각형 15">
            <a:hlinkClick r:id="rId5"/>
            <a:extLst>
              <a:ext uri="{FF2B5EF4-FFF2-40B4-BE49-F238E27FC236}">
                <a16:creationId xmlns:a16="http://schemas.microsoft.com/office/drawing/2014/main" id="{7D160364-6FB2-C23B-2F58-263CDA94B2F5}"/>
              </a:ext>
            </a:extLst>
          </p:cNvPr>
          <p:cNvSpPr/>
          <p:nvPr/>
        </p:nvSpPr>
        <p:spPr>
          <a:xfrm>
            <a:off x="1223225" y="387445"/>
            <a:ext cx="6610590" cy="48524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https://www.promptingguide.ai/kr/techniques/art</a:t>
            </a:r>
          </a:p>
        </p:txBody>
      </p:sp>
    </p:spTree>
    <p:extLst>
      <p:ext uri="{BB962C8B-B14F-4D97-AF65-F5344CB8AC3E}">
        <p14:creationId xmlns:p14="http://schemas.microsoft.com/office/powerpoint/2010/main" val="1265393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1B27E-B31D-980F-8C7E-BBD3584C8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BDD09FF9-2BEF-B3BB-4A1D-72A6C0BB898D}"/>
              </a:ext>
            </a:extLst>
          </p:cNvPr>
          <p:cNvSpPr txBox="1">
            <a:spLocks/>
          </p:cNvSpPr>
          <p:nvPr/>
        </p:nvSpPr>
        <p:spPr>
          <a:xfrm>
            <a:off x="142674" y="344693"/>
            <a:ext cx="11642927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3600" dirty="0">
              <a:solidFill>
                <a:srgbClr val="7030A0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B796A13A-4CD8-596E-8AF7-2F265E62DB77}"/>
              </a:ext>
            </a:extLst>
          </p:cNvPr>
          <p:cNvSpPr txBox="1">
            <a:spLocks/>
          </p:cNvSpPr>
          <p:nvPr/>
        </p:nvSpPr>
        <p:spPr>
          <a:xfrm>
            <a:off x="162396" y="362534"/>
            <a:ext cx="1392894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APE</a:t>
            </a:r>
            <a:endParaRPr lang="en-US" altLang="ko-KR" sz="20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8EB97EA-A1D8-91A8-7C51-CFE6CFC2DA11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모서리가 둥근 직사각형 15">
            <a:hlinkClick r:id="rId3"/>
            <a:extLst>
              <a:ext uri="{FF2B5EF4-FFF2-40B4-BE49-F238E27FC236}">
                <a16:creationId xmlns:a16="http://schemas.microsoft.com/office/drawing/2014/main" id="{E0B38744-A9CD-900A-7B00-75F1E913FE75}"/>
              </a:ext>
            </a:extLst>
          </p:cNvPr>
          <p:cNvSpPr/>
          <p:nvPr/>
        </p:nvSpPr>
        <p:spPr>
          <a:xfrm>
            <a:off x="1383334" y="423349"/>
            <a:ext cx="6990326" cy="48524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https://www.promptingguide.ai/kr/techniques/ape</a:t>
            </a:r>
          </a:p>
        </p:txBody>
      </p:sp>
      <p:pic>
        <p:nvPicPr>
          <p:cNvPr id="7170" name="Picture 2" descr="APE">
            <a:extLst>
              <a:ext uri="{FF2B5EF4-FFF2-40B4-BE49-F238E27FC236}">
                <a16:creationId xmlns:a16="http://schemas.microsoft.com/office/drawing/2014/main" id="{1C2C0F38-0D69-CB71-369C-21084552A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96" y="2125189"/>
            <a:ext cx="5766611" cy="388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D75EE-271F-BC48-F7CA-2C3738D2EDE2}"/>
              </a:ext>
            </a:extLst>
          </p:cNvPr>
          <p:cNvSpPr txBox="1"/>
          <p:nvPr/>
        </p:nvSpPr>
        <p:spPr>
          <a:xfrm>
            <a:off x="-8873" y="648348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altLang="ko-KR" b="0" i="0" dirty="0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Source: </a:t>
            </a:r>
            <a:r>
              <a:rPr lang="en-US" altLang="ko-KR" b="0" i="0" dirty="0">
                <a:effectLst/>
                <a:latin typeface="Abadi" panose="020B0604020104020204" pitchFamily="34" charset="0"/>
                <a:hlinkClick r:id="rId5"/>
              </a:rPr>
              <a:t>Zhou et al., (2022)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25FABA-06C7-1998-3038-E45072524A2D}"/>
              </a:ext>
            </a:extLst>
          </p:cNvPr>
          <p:cNvSpPr txBox="1"/>
          <p:nvPr/>
        </p:nvSpPr>
        <p:spPr>
          <a:xfrm>
            <a:off x="301915" y="945874"/>
            <a:ext cx="11148557" cy="1070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APE(Automatic Prompt Engineer)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인간의 프롬프트 엔지니어링에서 영감을 받아 자동 명령 생성 및 선택을 위해 제안된 방법입니다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 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APE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사람이 설계한 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"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단계별로 생각하자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" 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프롬프트보다 더 우수한 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zero-shot </a:t>
            </a:r>
            <a:r>
              <a:rPr lang="en-US" altLang="ko-KR" dirty="0" err="1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CoT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프롬프트를 찾아냈습니다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026" name="Picture 2" descr="APECOT">
            <a:extLst>
              <a:ext uri="{FF2B5EF4-FFF2-40B4-BE49-F238E27FC236}">
                <a16:creationId xmlns:a16="http://schemas.microsoft.com/office/drawing/2014/main" id="{E9DD8027-8783-E81B-9036-62CE2A698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2571243"/>
            <a:ext cx="64389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037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8173F-5A8C-FF32-EDB3-06749FC5E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E6178FB2-48BE-93BE-A8A3-0B9CC79BF4B1}"/>
              </a:ext>
            </a:extLst>
          </p:cNvPr>
          <p:cNvSpPr txBox="1">
            <a:spLocks/>
          </p:cNvSpPr>
          <p:nvPr/>
        </p:nvSpPr>
        <p:spPr>
          <a:xfrm>
            <a:off x="142674" y="344693"/>
            <a:ext cx="11642927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3600" dirty="0">
              <a:solidFill>
                <a:srgbClr val="7030A0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D5FF39DB-00F1-D84A-CBFA-64BBA9C65E3E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566090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ReAct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12BDE1A-3D9F-256C-E5D6-9C818C87082F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모서리가 둥근 직사각형 15">
            <a:hlinkClick r:id="rId3"/>
            <a:extLst>
              <a:ext uri="{FF2B5EF4-FFF2-40B4-BE49-F238E27FC236}">
                <a16:creationId xmlns:a16="http://schemas.microsoft.com/office/drawing/2014/main" id="{12B1AC45-FA6B-BF84-DFA9-A0E53D97C2D4}"/>
              </a:ext>
            </a:extLst>
          </p:cNvPr>
          <p:cNvSpPr/>
          <p:nvPr/>
        </p:nvSpPr>
        <p:spPr>
          <a:xfrm>
            <a:off x="1742999" y="412831"/>
            <a:ext cx="6446938" cy="48524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https://www.promptingguide.ai/kr/techniques/react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4D8D78-B54B-292C-2652-7F6FC2A75EC5}"/>
              </a:ext>
            </a:extLst>
          </p:cNvPr>
          <p:cNvSpPr txBox="1"/>
          <p:nvPr/>
        </p:nvSpPr>
        <p:spPr>
          <a:xfrm>
            <a:off x="211855" y="1586248"/>
            <a:ext cx="4911530" cy="4394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ReAct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추론  추적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REasoning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traces)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ko-KR" altLang="en-US" dirty="0" err="1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작업별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행동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(task-specific ACT)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사용하여 새로운 것을 배우고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결정하거나 추론할 수 있게 하는 기술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lnSpc>
                <a:spcPct val="120000"/>
              </a:lnSpc>
            </a:pPr>
            <a:endParaRPr lang="en-US" altLang="ko-KR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추론 추적을 생성하면 모델이 행동 계획을 유도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  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추적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업데이트하고 예외를 처리할 수 있습니다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행동 단계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(action step)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지식 기반이나 환경과 같은 외부 소스와 상호 작용하고 정보를 수집할 수 있습니다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ReAct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프레임워크를 사용하면 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LLM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외부 도구와 상호 작용하여 보다 신뢰할 수 있고 사실적인 응답으로 이어지는 추가 정보를 검색할 수 있습니다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0B7D50A-12E2-E364-1D52-D5183329CC40}"/>
              </a:ext>
            </a:extLst>
          </p:cNvPr>
          <p:cNvSpPr/>
          <p:nvPr/>
        </p:nvSpPr>
        <p:spPr>
          <a:xfrm>
            <a:off x="5268686" y="1293963"/>
            <a:ext cx="6446938" cy="5219344"/>
          </a:xfrm>
          <a:prstGeom prst="roundRect">
            <a:avLst>
              <a:gd name="adj" fmla="val 5965"/>
            </a:avLst>
          </a:prstGeom>
          <a:solidFill>
            <a:srgbClr val="E1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질문 콜로라도 조산 운동의 동쪽 구역이 확장되는 지역의 표고 범위는 얼마이니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생각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콜로라도 조산 운동을 검색하여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콜로라도 조산 운동의 동쪽 구역이 확장되는 지역을 찾은 다음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지역의 표고 범위를 찾아야 해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행동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검색하기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콜로라도 조산 운동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관찰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콜로라도 조산 운동은 </a:t>
            </a:r>
            <a:r>
              <a:rPr lang="ko-KR" altLang="en-US" sz="14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콜로라도와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그 주변 지역에서 산이 형성되는 과정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조산 운동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말해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생각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동부에 대한 언급이 없어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그래서 동부 섹터를 </a:t>
            </a:r>
            <a:r>
              <a:rPr lang="ko-KR" altLang="en-US" sz="14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찾아봐야겠어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행동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찾아보기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동부 섹터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관찰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(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/ 1)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동쪽 섹터는 고원 지대까지 뻗어 있고 중앙 평원 조산 운동이라고 불려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생각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콜로라도 조산 운동의 동쪽 섹터는 고원 지대까지 뻗어 있어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고원 지대를 검색하여 해발 범위를 찾아야 해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행동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고원 지대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관찰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고원 지대는 두 개의 다른 지대 중 하나를 </a:t>
            </a:r>
            <a:r>
              <a:rPr lang="ko-KR" altLang="en-US" sz="14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가르켜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생각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대신 고원 지대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미국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sz="14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검색해야해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행동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고원 지대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미국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)]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관찰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고원 지대는 대평원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\(the Great Plains\)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일부 지역이야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동쪽에서 서쪽으로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고원 지대는 약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1,800</a:t>
            </a:r>
            <a:r>
              <a:rPr lang="ko-KR" altLang="en-US" sz="14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피트에서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7,000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피트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(550~2,130m)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까지 고도가 높아져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.[3]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생각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고원 지대의 해발 고도는 약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1,800~7,000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피트이므로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정답은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1,800~7,000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피트야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행동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완료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[1,800~7,000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피트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...</a:t>
            </a:r>
            <a:endParaRPr lang="ko-KR" altLang="en-US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709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0C33A-B0A9-7064-0A27-3DD5BE55A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BC5603B-A8DB-F3B1-6A80-C0ED48077260}"/>
              </a:ext>
            </a:extLst>
          </p:cNvPr>
          <p:cNvSpPr txBox="1">
            <a:spLocks/>
          </p:cNvSpPr>
          <p:nvPr/>
        </p:nvSpPr>
        <p:spPr>
          <a:xfrm>
            <a:off x="142674" y="344693"/>
            <a:ext cx="11642927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3600" dirty="0">
              <a:solidFill>
                <a:srgbClr val="7030A0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7677D44E-F033-FDC4-6B13-4E02221ADF49}"/>
              </a:ext>
            </a:extLst>
          </p:cNvPr>
          <p:cNvSpPr txBox="1">
            <a:spLocks/>
          </p:cNvSpPr>
          <p:nvPr/>
        </p:nvSpPr>
        <p:spPr>
          <a:xfrm>
            <a:off x="162396" y="362534"/>
            <a:ext cx="4055918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Prompt 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전략</a:t>
            </a:r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86B1EC-E870-0ACB-37B0-B5307DF28D22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1C40A9-8511-9560-79C9-7DE249331B34}"/>
              </a:ext>
            </a:extLst>
          </p:cNvPr>
          <p:cNvSpPr txBox="1"/>
          <p:nvPr/>
        </p:nvSpPr>
        <p:spPr>
          <a:xfrm>
            <a:off x="320675" y="1098158"/>
            <a:ext cx="10297786" cy="5142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b="0" i="0" u="none" strike="noStrike" dirty="0">
                <a:solidFill>
                  <a:srgbClr val="10A37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Include details in your query to get more relevant answers</a:t>
            </a:r>
            <a:endParaRPr lang="en-US" altLang="ko-KR" sz="2800" b="0" i="0" dirty="0">
              <a:solidFill>
                <a:srgbClr val="35374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b="0" i="0" u="none" strike="noStrike" dirty="0">
                <a:solidFill>
                  <a:srgbClr val="10A37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Ask the model to adopt a persona</a:t>
            </a:r>
            <a:endParaRPr lang="en-US" altLang="ko-KR" sz="2800" b="0" i="0" dirty="0">
              <a:solidFill>
                <a:srgbClr val="35374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b="0" i="0" u="none" strike="noStrike" dirty="0">
                <a:solidFill>
                  <a:srgbClr val="10A37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Use delimiters to clearly indicate distinct parts of the input</a:t>
            </a:r>
            <a:endParaRPr lang="en-US" altLang="ko-KR" sz="2800" b="0" i="0" dirty="0">
              <a:solidFill>
                <a:srgbClr val="35374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b="0" i="0" u="none" strike="noStrike" dirty="0">
                <a:solidFill>
                  <a:srgbClr val="10A37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6"/>
              </a:rPr>
              <a:t>Specify the steps required to complete a task</a:t>
            </a:r>
            <a:endParaRPr lang="en-US" altLang="ko-KR" sz="2800" b="0" i="0" dirty="0">
              <a:solidFill>
                <a:srgbClr val="35374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b="0" i="0" u="none" strike="noStrike" dirty="0">
                <a:solidFill>
                  <a:srgbClr val="10A37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7"/>
              </a:rPr>
              <a:t>Provide examples</a:t>
            </a:r>
            <a:endParaRPr lang="en-US" altLang="ko-KR" sz="2800" b="0" i="0" dirty="0">
              <a:solidFill>
                <a:srgbClr val="35374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b="0" i="0" u="none" strike="noStrike" dirty="0">
                <a:solidFill>
                  <a:srgbClr val="10A37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8"/>
              </a:rPr>
              <a:t>Specify the desired length of the output</a:t>
            </a:r>
            <a:endParaRPr lang="en-US" altLang="ko-KR" sz="2800" b="0" i="0" dirty="0">
              <a:solidFill>
                <a:srgbClr val="35374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7088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A829D-B528-4CA5-60CB-53C58A69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B749EA28-3480-ACD1-88DC-6152B4579393}"/>
              </a:ext>
            </a:extLst>
          </p:cNvPr>
          <p:cNvSpPr txBox="1">
            <a:spLocks/>
          </p:cNvSpPr>
          <p:nvPr/>
        </p:nvSpPr>
        <p:spPr>
          <a:xfrm>
            <a:off x="142674" y="344693"/>
            <a:ext cx="11642927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3600" dirty="0">
              <a:solidFill>
                <a:srgbClr val="7030A0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8A50A42-55CD-F906-F24F-C177FE43A048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모서리가 둥근 직사각형 15">
            <a:hlinkClick r:id="rId3"/>
            <a:extLst>
              <a:ext uri="{FF2B5EF4-FFF2-40B4-BE49-F238E27FC236}">
                <a16:creationId xmlns:a16="http://schemas.microsoft.com/office/drawing/2014/main" id="{4115CB69-713E-F6F8-7111-F46D6E8A1A9B}"/>
              </a:ext>
            </a:extLst>
          </p:cNvPr>
          <p:cNvSpPr/>
          <p:nvPr/>
        </p:nvSpPr>
        <p:spPr>
          <a:xfrm>
            <a:off x="4064282" y="412831"/>
            <a:ext cx="4864925" cy="48524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https://platform.openai.com/examples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012B11-C695-8E1A-6014-6DA30A231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75" y="1213891"/>
            <a:ext cx="5567221" cy="51789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399AD3-7AAB-E3D9-C0F3-C4EA79411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562" y="1213891"/>
            <a:ext cx="5675290" cy="4704233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38E8B7AD-CA69-BCE6-739D-A49A75E2969E}"/>
              </a:ext>
            </a:extLst>
          </p:cNvPr>
          <p:cNvSpPr txBox="1">
            <a:spLocks/>
          </p:cNvSpPr>
          <p:nvPr/>
        </p:nvSpPr>
        <p:spPr>
          <a:xfrm>
            <a:off x="162396" y="362534"/>
            <a:ext cx="4055918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Prompt examples</a:t>
            </a:r>
          </a:p>
        </p:txBody>
      </p:sp>
    </p:spTree>
    <p:extLst>
      <p:ext uri="{BB962C8B-B14F-4D97-AF65-F5344CB8AC3E}">
        <p14:creationId xmlns:p14="http://schemas.microsoft.com/office/powerpoint/2010/main" val="3557418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45A3E-5371-D305-ABF7-6A1D5CFBC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C3F42CA-6A12-EA80-16F7-7E207952BBA7}"/>
              </a:ext>
            </a:extLst>
          </p:cNvPr>
          <p:cNvSpPr txBox="1">
            <a:spLocks/>
          </p:cNvSpPr>
          <p:nvPr/>
        </p:nvSpPr>
        <p:spPr>
          <a:xfrm>
            <a:off x="142674" y="344693"/>
            <a:ext cx="11642927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3600" dirty="0">
              <a:solidFill>
                <a:srgbClr val="7030A0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5FBF7C6E-A36E-CD3C-3190-1888445CD487}"/>
              </a:ext>
            </a:extLst>
          </p:cNvPr>
          <p:cNvSpPr txBox="1">
            <a:spLocks/>
          </p:cNvSpPr>
          <p:nvPr/>
        </p:nvSpPr>
        <p:spPr>
          <a:xfrm>
            <a:off x="162396" y="362534"/>
            <a:ext cx="5933604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Prompt examples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CCEA07E-0266-8327-E1CD-A4D726D91CF9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모서리가 둥근 직사각형 15">
            <a:hlinkClick r:id="rId3"/>
            <a:extLst>
              <a:ext uri="{FF2B5EF4-FFF2-40B4-BE49-F238E27FC236}">
                <a16:creationId xmlns:a16="http://schemas.microsoft.com/office/drawing/2014/main" id="{5C8CC4C7-BA39-3729-D16F-1D009D0B3C2C}"/>
              </a:ext>
            </a:extLst>
          </p:cNvPr>
          <p:cNvSpPr/>
          <p:nvPr/>
        </p:nvSpPr>
        <p:spPr>
          <a:xfrm>
            <a:off x="4325376" y="411581"/>
            <a:ext cx="5003820" cy="48524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https://www.midjourney.com/showcase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C48122-83C0-0F8B-31FF-6F2BD2DCE362}"/>
              </a:ext>
            </a:extLst>
          </p:cNvPr>
          <p:cNvSpPr txBox="1"/>
          <p:nvPr/>
        </p:nvSpPr>
        <p:spPr>
          <a:xfrm>
            <a:off x="777874" y="1189500"/>
            <a:ext cx="4361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2E3038"/>
                </a:solidFill>
                <a:effectLst/>
                <a:latin typeface="Abadi" panose="020B0604020104020204" pitchFamily="34" charset="0"/>
              </a:rPr>
              <a:t>Retro anime 1980's style by Takehiko Inoue, sad anime, nostalgic and romance vibe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EC8213-726B-2CE1-B890-DE18B93B1601}"/>
              </a:ext>
            </a:extLst>
          </p:cNvPr>
          <p:cNvSpPr txBox="1"/>
          <p:nvPr/>
        </p:nvSpPr>
        <p:spPr>
          <a:xfrm>
            <a:off x="6373405" y="1189500"/>
            <a:ext cx="4827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2E3038"/>
                </a:solidFill>
                <a:effectLst/>
                <a:latin typeface="+mn-ea"/>
              </a:rPr>
              <a:t>romantic oil painting of two ladies, fine detail, anatomically correct, a vibrant painting in the style of </a:t>
            </a:r>
            <a:r>
              <a:rPr lang="en-US" altLang="ko-KR" sz="1200" b="0" i="0" dirty="0" err="1">
                <a:solidFill>
                  <a:srgbClr val="2E3038"/>
                </a:solidFill>
                <a:effectLst/>
                <a:latin typeface="+mn-ea"/>
              </a:rPr>
              <a:t>gustaf</a:t>
            </a:r>
            <a:r>
              <a:rPr lang="en-US" altLang="ko-KR" sz="1200" b="0" i="0" dirty="0">
                <a:solidFill>
                  <a:srgbClr val="2E3038"/>
                </a:solidFill>
                <a:effectLst/>
                <a:latin typeface="+mn-ea"/>
              </a:rPr>
              <a:t> </a:t>
            </a:r>
            <a:r>
              <a:rPr lang="en-US" altLang="ko-KR" sz="1200" b="0" i="0" dirty="0" err="1">
                <a:solidFill>
                  <a:srgbClr val="2E3038"/>
                </a:solidFill>
                <a:effectLst/>
                <a:latin typeface="+mn-ea"/>
              </a:rPr>
              <a:t>klimt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2BD919-F9EA-37AA-C7BA-49EDA5BE022F}"/>
              </a:ext>
            </a:extLst>
          </p:cNvPr>
          <p:cNvSpPr txBox="1"/>
          <p:nvPr/>
        </p:nvSpPr>
        <p:spPr>
          <a:xfrm>
            <a:off x="6373405" y="5905798"/>
            <a:ext cx="4565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여성의 낭만적 인 유화, 섬세한 디테일, 해부학 적으로 정확한,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구스타프 클림트 스타일의 생생한 그림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B87F0B7-F443-F4A1-AAF1-22D3D768C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405" y="1767102"/>
            <a:ext cx="3892331" cy="389233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FA63354-5595-1952-5DAE-7560ED97168C}"/>
              </a:ext>
            </a:extLst>
          </p:cNvPr>
          <p:cNvSpPr txBox="1"/>
          <p:nvPr/>
        </p:nvSpPr>
        <p:spPr>
          <a:xfrm>
            <a:off x="777874" y="5905798"/>
            <a:ext cx="4291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이노우에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타케히코의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레트로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애니메이션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1980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년대 스타일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슬픈 애니메이션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향수와 로맨스 분위기</a:t>
            </a:r>
          </a:p>
        </p:txBody>
      </p:sp>
      <p:pic>
        <p:nvPicPr>
          <p:cNvPr id="2062" name="그림 2061">
            <a:extLst>
              <a:ext uri="{FF2B5EF4-FFF2-40B4-BE49-F238E27FC236}">
                <a16:creationId xmlns:a16="http://schemas.microsoft.com/office/drawing/2014/main" id="{1A2B630C-6A69-2FDB-BA0E-1873D202D7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643" b="20602"/>
          <a:stretch/>
        </p:blipFill>
        <p:spPr>
          <a:xfrm>
            <a:off x="777874" y="1767102"/>
            <a:ext cx="3843495" cy="389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92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8746E-84B4-9F74-5EE2-D5E8F637C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B82FBAB5-8382-E336-350C-C72D5954FF78}"/>
              </a:ext>
            </a:extLst>
          </p:cNvPr>
          <p:cNvSpPr txBox="1">
            <a:spLocks/>
          </p:cNvSpPr>
          <p:nvPr/>
        </p:nvSpPr>
        <p:spPr>
          <a:xfrm>
            <a:off x="142674" y="344693"/>
            <a:ext cx="11642927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3600" dirty="0">
              <a:solidFill>
                <a:srgbClr val="7030A0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D5760C99-968A-45E0-7BC9-76D581C87419}"/>
              </a:ext>
            </a:extLst>
          </p:cNvPr>
          <p:cNvSpPr txBox="1">
            <a:spLocks/>
          </p:cNvSpPr>
          <p:nvPr/>
        </p:nvSpPr>
        <p:spPr>
          <a:xfrm>
            <a:off x="162396" y="362534"/>
            <a:ext cx="4055918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Prompt examples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27A992-D6F4-5E4B-1BB7-1AC6D4107B2A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모서리가 둥근 직사각형 15">
            <a:hlinkClick r:id="rId3"/>
            <a:extLst>
              <a:ext uri="{FF2B5EF4-FFF2-40B4-BE49-F238E27FC236}">
                <a16:creationId xmlns:a16="http://schemas.microsoft.com/office/drawing/2014/main" id="{AB34D6C3-715C-F60B-416A-4DF4C7AE8A9A}"/>
              </a:ext>
            </a:extLst>
          </p:cNvPr>
          <p:cNvSpPr/>
          <p:nvPr/>
        </p:nvSpPr>
        <p:spPr>
          <a:xfrm>
            <a:off x="4065818" y="437897"/>
            <a:ext cx="7241150" cy="48524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https://www.surgehq.ai//blog/generating-childrens-stories-using-gpt-3-and-dall-e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04CCD7F-4837-3980-3843-F4932B3BE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81"/>
          <a:stretch/>
        </p:blipFill>
        <p:spPr bwMode="auto">
          <a:xfrm>
            <a:off x="229070" y="1319681"/>
            <a:ext cx="11414125" cy="182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C1790A3-8F07-BEF1-4409-44186D6B4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5" y="4231177"/>
            <a:ext cx="2459421" cy="245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0975A8-C6AE-5648-B53B-EE067482268C}"/>
              </a:ext>
            </a:extLst>
          </p:cNvPr>
          <p:cNvSpPr txBox="1"/>
          <p:nvPr/>
        </p:nvSpPr>
        <p:spPr>
          <a:xfrm>
            <a:off x="229070" y="1108361"/>
            <a:ext cx="2242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7030A0"/>
                </a:solidFill>
                <a:effectLst/>
                <a:latin typeface="+mj-lt"/>
              </a:rPr>
              <a:t>Story Generation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4F5C5A-60C5-5B45-3143-B82C364F6943}"/>
              </a:ext>
            </a:extLst>
          </p:cNvPr>
          <p:cNvSpPr txBox="1"/>
          <p:nvPr/>
        </p:nvSpPr>
        <p:spPr>
          <a:xfrm>
            <a:off x="229070" y="3262644"/>
            <a:ext cx="6109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7030A0"/>
                </a:solidFill>
                <a:effectLst/>
                <a:latin typeface="+mj-lt"/>
              </a:rPr>
              <a:t>DALL·E Illustrations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71DFBF-5466-9E45-27DC-DC87B76C4FA7}"/>
              </a:ext>
            </a:extLst>
          </p:cNvPr>
          <p:cNvSpPr txBox="1"/>
          <p:nvPr/>
        </p:nvSpPr>
        <p:spPr>
          <a:xfrm>
            <a:off x="229071" y="3568700"/>
            <a:ext cx="42413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i="1" dirty="0">
                <a:solidFill>
                  <a:srgbClr val="000000"/>
                </a:solidFill>
                <a:effectLst/>
                <a:latin typeface="+mj-lt"/>
              </a:rPr>
              <a:t>It was a dark and stormy night, and Ash and Pikachu were leading their army of </a:t>
            </a:r>
            <a:r>
              <a:rPr lang="en-US" altLang="ko-KR" sz="1200" b="1" i="1" dirty="0" err="1">
                <a:solidFill>
                  <a:srgbClr val="000000"/>
                </a:solidFill>
                <a:effectLst/>
                <a:latin typeface="+mj-lt"/>
              </a:rPr>
              <a:t>Pokemon</a:t>
            </a:r>
            <a:r>
              <a:rPr lang="en-US" altLang="ko-KR" sz="1200" b="1" i="1" dirty="0">
                <a:solidFill>
                  <a:srgbClr val="000000"/>
                </a:solidFill>
                <a:effectLst/>
                <a:latin typeface="+mj-lt"/>
              </a:rPr>
              <a:t> into battle against Team Rocket and their enemy </a:t>
            </a:r>
            <a:r>
              <a:rPr lang="en-US" altLang="ko-KR" sz="1200" b="1" i="1" dirty="0" err="1">
                <a:solidFill>
                  <a:srgbClr val="000000"/>
                </a:solidFill>
                <a:effectLst/>
                <a:latin typeface="+mj-lt"/>
              </a:rPr>
              <a:t>Pokemon</a:t>
            </a:r>
            <a:r>
              <a:rPr lang="en-US" altLang="ko-KR" sz="1200" b="1" i="1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06FFCB-1446-E700-3C76-548DA899523B}"/>
              </a:ext>
            </a:extLst>
          </p:cNvPr>
          <p:cNvSpPr txBox="1"/>
          <p:nvPr/>
        </p:nvSpPr>
        <p:spPr>
          <a:xfrm>
            <a:off x="4569810" y="3568700"/>
            <a:ext cx="38638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i="1" dirty="0">
                <a:solidFill>
                  <a:srgbClr val="000000"/>
                </a:solidFill>
                <a:latin typeface="+mj-lt"/>
              </a:rPr>
              <a:t>From the land came the sound of thundering footsteps and from the sea came the sound of crashing waves.</a:t>
            </a:r>
            <a:endParaRPr lang="ko-KR" altLang="en-US" sz="1200" b="1" i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9FA67A5D-FC9A-203A-C7EF-F5770899F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611" y="4231177"/>
            <a:ext cx="2459421" cy="245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50F608-2081-AE0C-844A-B08D15BE352A}"/>
              </a:ext>
            </a:extLst>
          </p:cNvPr>
          <p:cNvSpPr txBox="1"/>
          <p:nvPr/>
        </p:nvSpPr>
        <p:spPr>
          <a:xfrm>
            <a:off x="8687683" y="3568700"/>
            <a:ext cx="3000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i="1" dirty="0">
                <a:solidFill>
                  <a:srgbClr val="000000"/>
                </a:solidFill>
                <a:latin typeface="+mj-lt"/>
              </a:rPr>
              <a:t>The two sides met in the middle of the battlefield, and the battle began.</a:t>
            </a:r>
            <a:endParaRPr lang="ko-KR" altLang="en-US" sz="1200" b="1" i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62532CBE-67C6-C1FE-4647-C0C06564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547" y="4231177"/>
            <a:ext cx="2459421" cy="245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921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66F0E-7F53-25F1-A6AC-659323C58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65F9A64-5445-2B88-491A-8B40148AA4FE}"/>
              </a:ext>
            </a:extLst>
          </p:cNvPr>
          <p:cNvSpPr txBox="1">
            <a:spLocks/>
          </p:cNvSpPr>
          <p:nvPr/>
        </p:nvSpPr>
        <p:spPr>
          <a:xfrm>
            <a:off x="142674" y="344693"/>
            <a:ext cx="11642927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3600" dirty="0">
              <a:solidFill>
                <a:srgbClr val="7030A0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46F15631-AFD4-4A4F-FD30-409A70FFCD66}"/>
              </a:ext>
            </a:extLst>
          </p:cNvPr>
          <p:cNvSpPr txBox="1">
            <a:spLocks/>
          </p:cNvSpPr>
          <p:nvPr/>
        </p:nvSpPr>
        <p:spPr>
          <a:xfrm>
            <a:off x="162396" y="362534"/>
            <a:ext cx="4055918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고급방법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E154A2-F5F0-C7A1-54C3-F10B15629CF7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모서리가 둥근 직사각형 15">
            <a:hlinkClick r:id="rId3"/>
            <a:extLst>
              <a:ext uri="{FF2B5EF4-FFF2-40B4-BE49-F238E27FC236}">
                <a16:creationId xmlns:a16="http://schemas.microsoft.com/office/drawing/2014/main" id="{1179E689-08D7-D56F-12E9-27CBA7817195}"/>
              </a:ext>
            </a:extLst>
          </p:cNvPr>
          <p:cNvSpPr/>
          <p:nvPr/>
        </p:nvSpPr>
        <p:spPr>
          <a:xfrm>
            <a:off x="2007016" y="393432"/>
            <a:ext cx="5933912" cy="48524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https://www.promptingguide.ai/kr/applications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A9DDAC-7ED0-03B3-2C5D-7E749C234088}"/>
              </a:ext>
            </a:extLst>
          </p:cNvPr>
          <p:cNvSpPr txBox="1"/>
          <p:nvPr/>
        </p:nvSpPr>
        <p:spPr>
          <a:xfrm>
            <a:off x="162396" y="969812"/>
            <a:ext cx="2242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7030A0"/>
                </a:solidFill>
                <a:effectLst/>
                <a:latin typeface="+mj-lt"/>
              </a:rPr>
              <a:t>데이터 생성</a:t>
            </a:r>
            <a:endParaRPr lang="en-US" altLang="ko-KR" b="1" i="0" dirty="0">
              <a:solidFill>
                <a:srgbClr val="7030A0"/>
              </a:solidFill>
              <a:effectLst/>
              <a:latin typeface="+mj-lt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8C3CF00-57D6-C44C-4B48-A52645E1C058}"/>
              </a:ext>
            </a:extLst>
          </p:cNvPr>
          <p:cNvSpPr/>
          <p:nvPr/>
        </p:nvSpPr>
        <p:spPr>
          <a:xfrm>
            <a:off x="162396" y="1339144"/>
            <a:ext cx="4883257" cy="1297364"/>
          </a:xfrm>
          <a:prstGeom prst="roundRect">
            <a:avLst/>
          </a:prstGeom>
          <a:solidFill>
            <a:srgbClr val="E1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감정 분석을 위한 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예시를 작성해 줘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예시는 긍정적 혹은 부정적 둘 중 하나로 분류할 수 있어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부정적인 예시 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개와 긍정적인 예시 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생성해줘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예시와 같은 형식을 사용해줘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Q: &lt;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문장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A: &lt;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감정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63946-0E23-AA9F-3BDB-99C34BE22C21}"/>
              </a:ext>
            </a:extLst>
          </p:cNvPr>
          <p:cNvSpPr txBox="1"/>
          <p:nvPr/>
        </p:nvSpPr>
        <p:spPr>
          <a:xfrm>
            <a:off x="162396" y="2727153"/>
            <a:ext cx="2242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7030A0"/>
                </a:solidFill>
                <a:effectLst/>
                <a:latin typeface="+mj-lt"/>
              </a:rPr>
              <a:t>코드 생성</a:t>
            </a:r>
            <a:endParaRPr lang="en-US" altLang="ko-KR" b="1" i="0" dirty="0">
              <a:solidFill>
                <a:srgbClr val="7030A0"/>
              </a:solidFill>
              <a:effectLst/>
              <a:latin typeface="+mj-lt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56276FD-10FF-2CF7-78D5-31DCAEB23082}"/>
              </a:ext>
            </a:extLst>
          </p:cNvPr>
          <p:cNvSpPr/>
          <p:nvPr/>
        </p:nvSpPr>
        <p:spPr>
          <a:xfrm>
            <a:off x="162396" y="3096485"/>
            <a:ext cx="4883257" cy="709364"/>
          </a:xfrm>
          <a:prstGeom prst="roundRect">
            <a:avLst/>
          </a:prstGeom>
          <a:solidFill>
            <a:srgbClr val="E1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너는 주니어 개발자에게 코딩을 가르칠 수 있는 코딩 도우미야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언어는 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Python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이야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코드를 설명하지는 말고 코드 블록 자체를 생성해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DA481-C7C5-B05A-2B32-89EC9CFCEF41}"/>
              </a:ext>
            </a:extLst>
          </p:cNvPr>
          <p:cNvSpPr txBox="1"/>
          <p:nvPr/>
        </p:nvSpPr>
        <p:spPr>
          <a:xfrm>
            <a:off x="162396" y="5402510"/>
            <a:ext cx="2242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7030A0"/>
                </a:solidFill>
                <a:effectLst/>
                <a:latin typeface="+mj-lt"/>
              </a:rPr>
              <a:t>MySQL </a:t>
            </a:r>
            <a:r>
              <a:rPr lang="ko-KR" altLang="en-US" b="1" i="0" dirty="0">
                <a:solidFill>
                  <a:srgbClr val="7030A0"/>
                </a:solidFill>
                <a:effectLst/>
                <a:latin typeface="+mj-lt"/>
              </a:rPr>
              <a:t>쿼리 생성</a:t>
            </a:r>
            <a:endParaRPr lang="en-US" altLang="ko-KR" b="1" i="0" dirty="0">
              <a:solidFill>
                <a:srgbClr val="7030A0"/>
              </a:solidFill>
              <a:effectLst/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60F0BD1-66C1-1A58-8A6E-EF24D676D70C}"/>
              </a:ext>
            </a:extLst>
          </p:cNvPr>
          <p:cNvSpPr/>
          <p:nvPr/>
        </p:nvSpPr>
        <p:spPr>
          <a:xfrm>
            <a:off x="142674" y="5764190"/>
            <a:ext cx="4883257" cy="957332"/>
          </a:xfrm>
          <a:prstGeom prst="roundRect">
            <a:avLst/>
          </a:prstGeom>
          <a:solidFill>
            <a:srgbClr val="E1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i="0" dirty="0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"""Table departments, columns = [</a:t>
            </a:r>
            <a:r>
              <a:rPr lang="en-US" altLang="ko-KR" sz="1400" b="0" i="0" dirty="0" err="1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DepartmentId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en-US" altLang="ko-KR" sz="1400" b="0" i="0" dirty="0" err="1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DepartmentName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]Table students, columns = [</a:t>
            </a:r>
            <a:r>
              <a:rPr lang="en-US" altLang="ko-KR" sz="1400" b="0" i="0" dirty="0" err="1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DepartmentId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en-US" altLang="ko-KR" sz="1400" b="0" i="0" dirty="0" err="1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StudentId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en-US" altLang="ko-KR" sz="1400" b="0" i="0" dirty="0" err="1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StudentName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]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컴퓨터공학과의 모든 학생들의 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MySQL 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쿼리를 생성해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"""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F8C537-5860-18D5-BC01-670685FE19EB}"/>
              </a:ext>
            </a:extLst>
          </p:cNvPr>
          <p:cNvSpPr txBox="1"/>
          <p:nvPr/>
        </p:nvSpPr>
        <p:spPr>
          <a:xfrm>
            <a:off x="5284555" y="969812"/>
            <a:ext cx="3761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7030A0"/>
                </a:solidFill>
                <a:effectLst/>
                <a:latin typeface="+mj-lt"/>
              </a:rPr>
              <a:t> 프롬프트 함수</a:t>
            </a:r>
            <a:endParaRPr lang="en-US" altLang="ko-KR" b="1" i="0" dirty="0">
              <a:solidFill>
                <a:srgbClr val="7030A0"/>
              </a:solidFill>
              <a:effectLst/>
              <a:latin typeface="+mj-lt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DB8A878-E4DF-8B9C-9275-31E3D6BFD4A2}"/>
              </a:ext>
            </a:extLst>
          </p:cNvPr>
          <p:cNvSpPr/>
          <p:nvPr/>
        </p:nvSpPr>
        <p:spPr>
          <a:xfrm>
            <a:off x="5347856" y="1339143"/>
            <a:ext cx="6615074" cy="3193252"/>
          </a:xfrm>
          <a:prstGeom prst="roundRect">
            <a:avLst>
              <a:gd name="adj" fmla="val 5870"/>
            </a:avLst>
          </a:prstGeom>
          <a:solidFill>
            <a:srgbClr val="E1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안녕 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ChatGPT! 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그동안 잘 </a:t>
            </a:r>
            <a:r>
              <a:rPr lang="ko-KR" altLang="en-US" sz="1400" b="0" i="0" dirty="0" err="1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지냈니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나는 특정 함수를 통해 너의 도움을 받고 싶어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나는 네가 제공된 지침에 따라 다양한 작업을 수행할 수 있는 기능이 있다고 알고 있어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내 요청을 알아듣기 쉽도록 함수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그리고 입력에 대한 지시사항을 설명하는 </a:t>
            </a:r>
            <a:r>
              <a:rPr lang="ko-KR" altLang="en-US" sz="1400" dirty="0">
                <a:solidFill>
                  <a:srgbClr val="3341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템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플릿을 </a:t>
            </a:r>
            <a:r>
              <a:rPr lang="ko-KR" altLang="en-US" sz="1400" b="0" i="0" dirty="0" err="1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쓸거야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아래 자세한 내용을 확인해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400" b="0" i="0" dirty="0">
              <a:solidFill>
                <a:srgbClr val="334155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b="0" i="0" dirty="0" err="1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function_name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: [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명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input: [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입력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rule: [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처리 방법에 대한 지침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endParaRPr lang="en-US" altLang="ko-KR" sz="1400" b="0" i="0" dirty="0">
              <a:solidFill>
                <a:srgbClr val="334155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내가 제공한 세부 정보를 바탕으로 이 함수에 대한 출력을 제공해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도와주면 좋겠어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b="0" i="0" dirty="0" err="1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땡큐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  <a:p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대괄호 안의 텍스트는 내가 수행하고자 하는 기능에 대한 관련 정보로 대체할 거야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이렇게 자세히 소개하면 내 요청을 더 효율적으로 이해하고 원하는 출력을 제공하는데 도움이 </a:t>
            </a:r>
            <a:r>
              <a:rPr lang="ko-KR" altLang="en-US" sz="1400" b="0" i="0" dirty="0" err="1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될거야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형식은 </a:t>
            </a:r>
            <a:r>
              <a:rPr lang="en-US" altLang="ko-KR" sz="1400" b="0" i="0" dirty="0" err="1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function_name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(input) 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이며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이해했으면 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ok 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한 단어만 출력해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1A39D86-0B3F-6EBB-1BCF-B51614F25CBB}"/>
              </a:ext>
            </a:extLst>
          </p:cNvPr>
          <p:cNvSpPr/>
          <p:nvPr/>
        </p:nvSpPr>
        <p:spPr>
          <a:xfrm>
            <a:off x="5347855" y="4579569"/>
            <a:ext cx="6615073" cy="957332"/>
          </a:xfrm>
          <a:prstGeom prst="roundRect">
            <a:avLst/>
          </a:prstGeom>
          <a:solidFill>
            <a:srgbClr val="E1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i="0" dirty="0" err="1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function_name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: [</a:t>
            </a:r>
            <a:r>
              <a:rPr lang="en-US" altLang="ko-KR" sz="1400" b="0" i="0" dirty="0" err="1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trans_word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input: ["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"]</a:t>
            </a:r>
          </a:p>
          <a:p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rule: [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너는 영어 번역가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맞춤법 교정자이자 언어 개선자야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내가 어떤 언어로든 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"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"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를 포함한 입력 양식을 제공하면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내 텍스트를 영어로 번역해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.]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8A8CE94-F7B3-D60E-AF0F-1B712790D223}"/>
              </a:ext>
            </a:extLst>
          </p:cNvPr>
          <p:cNvSpPr/>
          <p:nvPr/>
        </p:nvSpPr>
        <p:spPr>
          <a:xfrm>
            <a:off x="162396" y="3908811"/>
            <a:ext cx="4883257" cy="1309468"/>
          </a:xfrm>
          <a:prstGeom prst="roundRect">
            <a:avLst/>
          </a:prstGeom>
          <a:solidFill>
            <a:srgbClr val="E1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"""</a:t>
            </a:r>
          </a:p>
          <a:p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영화들을 리스트로 생성해</a:t>
            </a:r>
          </a:p>
          <a:p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 영화들의 평점을 리스트로 생성해</a:t>
            </a:r>
          </a:p>
          <a:p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이들을 결합하여 평점이 매겨진 영화의 </a:t>
            </a:r>
            <a:r>
              <a:rPr lang="en-US" altLang="ko-KR" sz="1400" b="0" i="0" dirty="0" err="1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json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객체를 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개 만들어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"""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9DD75CB-2911-8F8C-4929-976B558DF280}"/>
              </a:ext>
            </a:extLst>
          </p:cNvPr>
          <p:cNvSpPr/>
          <p:nvPr/>
        </p:nvSpPr>
        <p:spPr>
          <a:xfrm>
            <a:off x="5284555" y="5606176"/>
            <a:ext cx="6615073" cy="1115346"/>
          </a:xfrm>
          <a:prstGeom prst="roundRect">
            <a:avLst/>
          </a:prstGeom>
          <a:solidFill>
            <a:srgbClr val="E1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i="0" dirty="0" err="1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function_name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: [</a:t>
            </a:r>
            <a:r>
              <a:rPr lang="en-US" altLang="ko-KR" sz="1400" b="0" i="0" dirty="0" err="1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expand_word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input: ["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"]</a:t>
            </a:r>
          </a:p>
          <a:p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rule: [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너는 </a:t>
            </a:r>
            <a:r>
              <a:rPr lang="ko-KR" altLang="en-US" sz="1400" b="0" i="0" dirty="0" err="1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투머치토커인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맞춤법 교정자이자 언어 개선자야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어떤 언어로든 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"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"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를 포함한 입력 양식과 원어 출력을 </a:t>
            </a:r>
            <a:r>
              <a:rPr lang="ko-KR" altLang="en-US" sz="1400" b="0" i="0" dirty="0" err="1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제공할테니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원래 언어로 출력해줘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의미는 유지하면서 문학적으로 바꿔줘</a:t>
            </a:r>
            <a:r>
              <a:rPr lang="en-US" altLang="ko-KR" sz="1400" b="0" i="0" dirty="0">
                <a:solidFill>
                  <a:srgbClr val="3341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.]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560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공유폴더\표지 엔딩\05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75131" y="2939970"/>
            <a:ext cx="3876304" cy="97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468287"/>
            <a:ext cx="1219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kgpark88@gmail.com  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62" y="6528529"/>
            <a:ext cx="288296" cy="213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98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01CD52B-C284-9FCE-B120-302CFD55B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69" y="3069928"/>
            <a:ext cx="9646453" cy="331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프롬프트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414EE-B02C-B318-23E2-51F14F4C05A4}"/>
              </a:ext>
            </a:extLst>
          </p:cNvPr>
          <p:cNvSpPr txBox="1"/>
          <p:nvPr/>
        </p:nvSpPr>
        <p:spPr>
          <a:xfrm>
            <a:off x="399634" y="931766"/>
            <a:ext cx="11346890" cy="2637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프롬프트(</a:t>
            </a:r>
            <a:r>
              <a:rPr lang="ko-KR" altLang="en-US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Prompt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언어모델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(LM)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에게</a:t>
            </a:r>
            <a:r>
              <a:rPr lang="ko-KR" altLang="en-US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특정 작업을 수행하도록 요청하는 텍스트</a:t>
            </a:r>
            <a:endParaRPr lang="en-US" altLang="ko-KR" dirty="0"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프롬프트 엔지니어링(</a:t>
            </a:r>
            <a:r>
              <a:rPr lang="ko-KR" altLang="en-US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Prompt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Engineering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en-US" altLang="ko-KR" b="0" i="0" dirty="0">
                <a:solidFill>
                  <a:srgbClr val="20212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b="0" i="0" dirty="0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다양한 애플리케이션과 연구 주제에 </a:t>
            </a:r>
            <a:r>
              <a:rPr lang="en-US" altLang="ko-KR" b="0" i="0" dirty="0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LM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효율적으로 사용할 수 있도록 프롬프트를 개발하고 최적화하는 분야</a:t>
            </a:r>
            <a:b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단순히 프롬프트를 개발하는 것이 아니라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LLM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과 상호작용하고 개발하는 데 유용한 광범위한 기술과 기법을 포함</a:t>
            </a:r>
            <a:b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b="0" i="0" dirty="0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프롬프트 엔지니어링으로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</a:t>
            </a:r>
            <a:r>
              <a:rPr lang="en-US" altLang="ko-KR" b="0" i="0" dirty="0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LM</a:t>
            </a:r>
            <a:r>
              <a:rPr lang="ko-KR" altLang="en-US" b="0" i="0" dirty="0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 안전성을 개선하고 </a:t>
            </a:r>
            <a:r>
              <a:rPr lang="en-US" altLang="ko-KR" b="0" i="0" dirty="0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LLM</a:t>
            </a:r>
            <a:r>
              <a:rPr lang="ko-KR" altLang="en-US" b="0" i="0" dirty="0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을 확장하는 등 새로운 기능을 구축할 수 있습니다</a:t>
            </a:r>
            <a:r>
              <a:rPr lang="en-US" altLang="ko-KR" b="0" i="0" dirty="0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.</a:t>
            </a:r>
            <a:endParaRPr lang="en-US" altLang="ko-KR" b="0" i="0" dirty="0">
              <a:solidFill>
                <a:srgbClr val="35373A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94A970-AF7D-0998-9D72-2428B91524B9}"/>
              </a:ext>
            </a:extLst>
          </p:cNvPr>
          <p:cNvSpPr txBox="1"/>
          <p:nvPr/>
        </p:nvSpPr>
        <p:spPr>
          <a:xfrm>
            <a:off x="399633" y="5926234"/>
            <a:ext cx="11241907" cy="666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프롬프트를 구체적으로 작성</a:t>
            </a:r>
            <a:r>
              <a:rPr lang="en-US" altLang="ko-KR" sz="1600" b="1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필요한 정보는 누락되지 않도록 작성</a:t>
            </a:r>
            <a:r>
              <a:rPr lang="en-US" altLang="ko-KR" sz="1600" b="1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잘 사용되지 않는 용어나 동음이의어가 있는 경우 정의를 추가 서술</a:t>
            </a:r>
            <a:endParaRPr lang="en-US" altLang="ko-KR" sz="1600" b="1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b="1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지시의 맥락 또는 배경 추가</a:t>
            </a:r>
            <a:r>
              <a:rPr lang="en-US" altLang="ko-KR" sz="1600" b="1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응답의 예시 추가 </a:t>
            </a:r>
            <a:r>
              <a:rPr lang="en-US" altLang="ko-KR" sz="1600" b="1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충분하게 실험</a:t>
            </a:r>
          </a:p>
        </p:txBody>
      </p:sp>
    </p:spTree>
    <p:extLst>
      <p:ext uri="{BB962C8B-B14F-4D97-AF65-F5344CB8AC3E}">
        <p14:creationId xmlns:p14="http://schemas.microsoft.com/office/powerpoint/2010/main" val="426135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42674" y="344693"/>
            <a:ext cx="11642927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3600" dirty="0">
              <a:solidFill>
                <a:srgbClr val="7030A0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62395" y="362534"/>
            <a:ext cx="5933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지시 프롬프트 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모서리가 둥근 직사각형 15">
            <a:hlinkClick r:id="rId3"/>
            <a:extLst>
              <a:ext uri="{FF2B5EF4-FFF2-40B4-BE49-F238E27FC236}">
                <a16:creationId xmlns:a16="http://schemas.microsoft.com/office/drawing/2014/main" id="{21631BA9-3070-F4D9-B075-6A5F55013756}"/>
              </a:ext>
            </a:extLst>
          </p:cNvPr>
          <p:cNvSpPr/>
          <p:nvPr/>
        </p:nvSpPr>
        <p:spPr>
          <a:xfrm>
            <a:off x="3129197" y="382536"/>
            <a:ext cx="6508691" cy="48524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https://learnprompting.org/docs/basics/instructions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99D47C-C8DA-E375-3289-9FC783308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" y="2773890"/>
            <a:ext cx="6724650" cy="25622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A32300-C733-026F-421A-1469D6BC2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700" y="1204491"/>
            <a:ext cx="4924425" cy="313879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01512C3-3927-0ECC-194A-B78AC6112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2753" y="4435054"/>
            <a:ext cx="4394317" cy="1862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3D7610-9485-ED70-542A-27A5F711FC90}"/>
              </a:ext>
            </a:extLst>
          </p:cNvPr>
          <p:cNvSpPr txBox="1"/>
          <p:nvPr/>
        </p:nvSpPr>
        <p:spPr>
          <a:xfrm>
            <a:off x="269875" y="1331653"/>
            <a:ext cx="63219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지시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(Instruction)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프롬프트는 </a:t>
            </a:r>
            <a:r>
              <a:rPr lang="ko-KR" altLang="en-US" dirty="0" err="1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Gen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AI에게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몇 가지 작업이나 방향을 제공하는 것으로 구성됩니다. </a:t>
            </a:r>
            <a:endParaRPr lang="en-US" altLang="ko-KR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개념은 간단하지만 </a:t>
            </a:r>
            <a:r>
              <a:rPr lang="ko-KR" altLang="en-US" dirty="0" err="1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Gen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AI는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매우 복잡한 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Instruction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따를 수 있습니다. </a:t>
            </a:r>
          </a:p>
        </p:txBody>
      </p:sp>
    </p:spTree>
    <p:extLst>
      <p:ext uri="{BB962C8B-B14F-4D97-AF65-F5344CB8AC3E}">
        <p14:creationId xmlns:p14="http://schemas.microsoft.com/office/powerpoint/2010/main" val="3974007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F6B18-5687-FA44-BAD8-4C4755F0C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986A2E4-C639-4308-041E-426B0207806A}"/>
              </a:ext>
            </a:extLst>
          </p:cNvPr>
          <p:cNvSpPr txBox="1">
            <a:spLocks/>
          </p:cNvSpPr>
          <p:nvPr/>
        </p:nvSpPr>
        <p:spPr>
          <a:xfrm>
            <a:off x="142674" y="344693"/>
            <a:ext cx="11642927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3600" dirty="0">
              <a:solidFill>
                <a:srgbClr val="7030A0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0" name="AutoShape 6" descr="Terminal Free Icon of File">
            <a:extLst>
              <a:ext uri="{FF2B5EF4-FFF2-40B4-BE49-F238E27FC236}">
                <a16:creationId xmlns:a16="http://schemas.microsoft.com/office/drawing/2014/main" id="{DF8E23B2-64FD-D277-13CD-60955710CC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21" descr="Sublime, text Free Icon of Papirus Apps">
            <a:extLst>
              <a:ext uri="{FF2B5EF4-FFF2-40B4-BE49-F238E27FC236}">
                <a16:creationId xmlns:a16="http://schemas.microsoft.com/office/drawing/2014/main" id="{D9CD1ADA-229B-2A35-F4C6-FFBA1080CC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23" descr="Sublime, text Free Icon of Papirus Apps">
            <a:extLst>
              <a:ext uri="{FF2B5EF4-FFF2-40B4-BE49-F238E27FC236}">
                <a16:creationId xmlns:a16="http://schemas.microsoft.com/office/drawing/2014/main" id="{A5FB7687-C8A3-1FE5-9CCA-77B658FC1F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42" descr="Home - glot.io">
            <a:extLst>
              <a:ext uri="{FF2B5EF4-FFF2-40B4-BE49-F238E27FC236}">
                <a16:creationId xmlns:a16="http://schemas.microsoft.com/office/drawing/2014/main" id="{4DAFFEA9-A117-D5CE-19AC-9872285EE9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46" descr="Home - glot.io">
            <a:extLst>
              <a:ext uri="{FF2B5EF4-FFF2-40B4-BE49-F238E27FC236}">
                <a16:creationId xmlns:a16="http://schemas.microsoft.com/office/drawing/2014/main" id="{BBB4A6BA-3F7B-8738-2A05-6F71936F8E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AutoShape 48" descr="Home - glot.io">
            <a:extLst>
              <a:ext uri="{FF2B5EF4-FFF2-40B4-BE49-F238E27FC236}">
                <a16:creationId xmlns:a16="http://schemas.microsoft.com/office/drawing/2014/main" id="{C9030112-8703-01B3-1B3C-5A9BBFA683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4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1543F6A0-5AAF-F8C6-2A75-008BDFC66A42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23268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부여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9BBF0B-8FCB-C1B6-94A0-BF3D2517E2CB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모서리가 둥근 직사각형 15">
            <a:hlinkClick r:id="rId3"/>
            <a:extLst>
              <a:ext uri="{FF2B5EF4-FFF2-40B4-BE49-F238E27FC236}">
                <a16:creationId xmlns:a16="http://schemas.microsoft.com/office/drawing/2014/main" id="{4159E10B-3F01-0EA6-F866-00DD232C5440}"/>
              </a:ext>
            </a:extLst>
          </p:cNvPr>
          <p:cNvSpPr/>
          <p:nvPr/>
        </p:nvSpPr>
        <p:spPr>
          <a:xfrm>
            <a:off x="2229874" y="411581"/>
            <a:ext cx="5617761" cy="48524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https://learnprompting.org/docs/basics/roles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D9DE85-B8B4-00FD-98C1-176422F83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69" y="955380"/>
            <a:ext cx="6380376" cy="2935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46A546-51B3-8BED-46B9-4B88E74DD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69843"/>
            <a:ext cx="5837179" cy="30765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73443E-D554-DE77-1057-1F64100177A4}"/>
              </a:ext>
            </a:extLst>
          </p:cNvPr>
          <p:cNvSpPr txBox="1"/>
          <p:nvPr/>
        </p:nvSpPr>
        <p:spPr>
          <a:xfrm>
            <a:off x="473075" y="3636375"/>
            <a:ext cx="5527675" cy="3064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역할을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부여 하는 것은 생성형 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결과물을 형성</a:t>
            </a:r>
            <a:endParaRPr lang="en-US" altLang="ko-KR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하기 위한 강력한 전략입니다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20000"/>
              </a:lnSpc>
            </a:pPr>
            <a:endParaRPr lang="en-US" altLang="ko-KR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생성된 텍스트의 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style, tone, depth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제어</a:t>
            </a:r>
            <a:endParaRPr lang="en-US" altLang="ko-KR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하여 특정 상황이나 대상에 더 적합하게 만들 수 있습니다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 초안을 작성하거나 리뷰를 작성하거나 수학 문제를 풀 때 역할 프롬프트는 결과의 품질과 정확성을 크게 향상시킬 수 있습니다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3529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5887D-7DBF-0CA8-ED5D-6DDBA1A41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3CEEC38D-954D-5C01-E3EA-40C3F4F31672}"/>
              </a:ext>
            </a:extLst>
          </p:cNvPr>
          <p:cNvSpPr txBox="1">
            <a:spLocks/>
          </p:cNvSpPr>
          <p:nvPr/>
        </p:nvSpPr>
        <p:spPr>
          <a:xfrm>
            <a:off x="142674" y="344693"/>
            <a:ext cx="11642927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3600" dirty="0">
              <a:solidFill>
                <a:srgbClr val="7030A0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0" name="AutoShape 6" descr="Terminal Free Icon of File">
            <a:extLst>
              <a:ext uri="{FF2B5EF4-FFF2-40B4-BE49-F238E27FC236}">
                <a16:creationId xmlns:a16="http://schemas.microsoft.com/office/drawing/2014/main" id="{C6567A36-46F3-2F0D-8B36-35526DF268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21" descr="Sublime, text Free Icon of Papirus Apps">
            <a:extLst>
              <a:ext uri="{FF2B5EF4-FFF2-40B4-BE49-F238E27FC236}">
                <a16:creationId xmlns:a16="http://schemas.microsoft.com/office/drawing/2014/main" id="{9F88EB3F-F53B-AFC6-246D-AC04700979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23" descr="Sublime, text Free Icon of Papirus Apps">
            <a:extLst>
              <a:ext uri="{FF2B5EF4-FFF2-40B4-BE49-F238E27FC236}">
                <a16:creationId xmlns:a16="http://schemas.microsoft.com/office/drawing/2014/main" id="{42E506CA-620A-C425-26FB-6640509781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42" descr="Home - glot.io">
            <a:extLst>
              <a:ext uri="{FF2B5EF4-FFF2-40B4-BE49-F238E27FC236}">
                <a16:creationId xmlns:a16="http://schemas.microsoft.com/office/drawing/2014/main" id="{18ABC366-C227-D866-EDD8-315E794168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46" descr="Home - glot.io">
            <a:extLst>
              <a:ext uri="{FF2B5EF4-FFF2-40B4-BE49-F238E27FC236}">
                <a16:creationId xmlns:a16="http://schemas.microsoft.com/office/drawing/2014/main" id="{3FC0DBEB-1014-4AB9-7201-547A45FA36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AutoShape 48" descr="Home - glot.io">
            <a:extLst>
              <a:ext uri="{FF2B5EF4-FFF2-40B4-BE49-F238E27FC236}">
                <a16:creationId xmlns:a16="http://schemas.microsoft.com/office/drawing/2014/main" id="{3B598F2F-1053-40E4-6DE5-D9136EF2F2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4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D3B7E665-5BB6-41CF-096D-548635A035B2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23268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예제 제공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A53CCFB-8524-1420-E78F-749CDFB7ECF1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모서리가 둥근 직사각형 15">
            <a:hlinkClick r:id="rId3"/>
            <a:extLst>
              <a:ext uri="{FF2B5EF4-FFF2-40B4-BE49-F238E27FC236}">
                <a16:creationId xmlns:a16="http://schemas.microsoft.com/office/drawing/2014/main" id="{D1A6EFCA-8B78-F2F3-C4A5-442902EE12F9}"/>
              </a:ext>
            </a:extLst>
          </p:cNvPr>
          <p:cNvSpPr/>
          <p:nvPr/>
        </p:nvSpPr>
        <p:spPr>
          <a:xfrm>
            <a:off x="2267974" y="411581"/>
            <a:ext cx="6250993" cy="48524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https://learnprompting.org/docs/basics/few_shot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3A28BB-96BA-56AD-0F0D-051FB9099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175" y="1164418"/>
            <a:ext cx="5048251" cy="2825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81A9CC-0901-1A4D-85EE-2F71AAA829F0}"/>
              </a:ext>
            </a:extLst>
          </p:cNvPr>
          <p:cNvSpPr txBox="1"/>
          <p:nvPr/>
        </p:nvSpPr>
        <p:spPr>
          <a:xfrm>
            <a:off x="6191252" y="4144078"/>
            <a:ext cx="2524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206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Zero-Shot Prompting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B05470-C767-A4D0-F163-88088F5348B1}"/>
              </a:ext>
            </a:extLst>
          </p:cNvPr>
          <p:cNvSpPr txBox="1"/>
          <p:nvPr/>
        </p:nvSpPr>
        <p:spPr>
          <a:xfrm>
            <a:off x="7836414" y="6350796"/>
            <a:ext cx="238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206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One-Shot Prompting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616F041-554A-C539-AC79-1A09AC298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2" y="5020996"/>
            <a:ext cx="1466850" cy="13335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DC1D8AA-132D-65ED-86C8-79FCAF2AA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022" y="4502957"/>
            <a:ext cx="1524000" cy="11906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4045CB9-98F1-05F6-BBA0-2726088AFBCD}"/>
              </a:ext>
            </a:extLst>
          </p:cNvPr>
          <p:cNvSpPr txBox="1"/>
          <p:nvPr/>
        </p:nvSpPr>
        <p:spPr>
          <a:xfrm>
            <a:off x="9759952" y="4144078"/>
            <a:ext cx="2527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206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Few-shot prompting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2B31023-25B0-B36E-D8DB-2B2A45A30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6112" y="4502957"/>
            <a:ext cx="1438275" cy="17049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5E42176-93D1-5DCE-0981-1AA47479BB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675" y="1199478"/>
            <a:ext cx="6353175" cy="2400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C906B9-F026-0A75-2059-55AFA1C9240F}"/>
              </a:ext>
            </a:extLst>
          </p:cNvPr>
          <p:cNvSpPr txBox="1"/>
          <p:nvPr/>
        </p:nvSpPr>
        <p:spPr>
          <a:xfrm>
            <a:off x="473075" y="3636375"/>
            <a:ext cx="5718177" cy="2399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퓨샷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프롬프트는 모델이 정확하고 적절하게 구조화된 </a:t>
            </a:r>
            <a:endParaRPr lang="en-US" altLang="ko-KR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응답을 생성하도록 안내할 수 있는 효과적인 전략입니다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20000"/>
              </a:lnSpc>
            </a:pPr>
            <a:endParaRPr lang="en-US" altLang="ko-KR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예를 제공함으로써 </a:t>
            </a:r>
            <a:r>
              <a:rPr lang="ko-KR" altLang="en-US" dirty="0" err="1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퓨샷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프롬프트를 통해 모델은 </a:t>
            </a:r>
            <a:endParaRPr lang="en-US" altLang="ko-KR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출력 형식을 이해하고 그에 따라 응답할 수 있으므로 </a:t>
            </a:r>
            <a:endParaRPr lang="en-US" altLang="ko-KR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대부분의 시나리오에서 </a:t>
            </a:r>
            <a:r>
              <a:rPr lang="ko-KR" altLang="en-US" dirty="0" err="1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제로샷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dirty="0" err="1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원샷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프롬프트보다 </a:t>
            </a:r>
            <a:endParaRPr lang="en-US" altLang="ko-KR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선호되는 방법이 됩니다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5889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20AFC-2975-4591-2CDE-1A709CDA3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9EDB310-A4C5-5E16-0613-E6AC45626636}"/>
              </a:ext>
            </a:extLst>
          </p:cNvPr>
          <p:cNvSpPr txBox="1">
            <a:spLocks/>
          </p:cNvSpPr>
          <p:nvPr/>
        </p:nvSpPr>
        <p:spPr>
          <a:xfrm>
            <a:off x="142674" y="344693"/>
            <a:ext cx="11642927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3600" dirty="0">
              <a:solidFill>
                <a:srgbClr val="7030A0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0" name="AutoShape 6" descr="Terminal Free Icon of File">
            <a:extLst>
              <a:ext uri="{FF2B5EF4-FFF2-40B4-BE49-F238E27FC236}">
                <a16:creationId xmlns:a16="http://schemas.microsoft.com/office/drawing/2014/main" id="{DBEA9C86-193D-25A3-992A-25DD2459F3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21" descr="Sublime, text Free Icon of Papirus Apps">
            <a:extLst>
              <a:ext uri="{FF2B5EF4-FFF2-40B4-BE49-F238E27FC236}">
                <a16:creationId xmlns:a16="http://schemas.microsoft.com/office/drawing/2014/main" id="{FF11AAAF-54A5-E116-30CB-AE72567D66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23" descr="Sublime, text Free Icon of Papirus Apps">
            <a:extLst>
              <a:ext uri="{FF2B5EF4-FFF2-40B4-BE49-F238E27FC236}">
                <a16:creationId xmlns:a16="http://schemas.microsoft.com/office/drawing/2014/main" id="{AA4C3398-6D88-472A-4A4D-4AAB4BCDCA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42" descr="Home - glot.io">
            <a:extLst>
              <a:ext uri="{FF2B5EF4-FFF2-40B4-BE49-F238E27FC236}">
                <a16:creationId xmlns:a16="http://schemas.microsoft.com/office/drawing/2014/main" id="{1E5B308C-082C-0873-313D-162BAD7EBB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46" descr="Home - glot.io">
            <a:extLst>
              <a:ext uri="{FF2B5EF4-FFF2-40B4-BE49-F238E27FC236}">
                <a16:creationId xmlns:a16="http://schemas.microsoft.com/office/drawing/2014/main" id="{335ED572-E51E-A48F-DA82-381848DC8A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AutoShape 48" descr="Home - glot.io">
            <a:extLst>
              <a:ext uri="{FF2B5EF4-FFF2-40B4-BE49-F238E27FC236}">
                <a16:creationId xmlns:a16="http://schemas.microsoft.com/office/drawing/2014/main" id="{F9CFD329-375A-9365-E4B5-45F65D2DE3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4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FB9452AC-77E4-F7EE-9785-FD00430945BF}"/>
              </a:ext>
            </a:extLst>
          </p:cNvPr>
          <p:cNvSpPr txBox="1">
            <a:spLocks/>
          </p:cNvSpPr>
          <p:nvPr/>
        </p:nvSpPr>
        <p:spPr>
          <a:xfrm>
            <a:off x="162396" y="362534"/>
            <a:ext cx="1474540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CoT</a:t>
            </a:r>
            <a:endParaRPr lang="en-US" altLang="ko-KR" sz="20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B3B3E26-B50A-CB64-4804-2AA45E6584E6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모서리가 둥근 직사각형 15">
            <a:hlinkClick r:id="rId3"/>
            <a:extLst>
              <a:ext uri="{FF2B5EF4-FFF2-40B4-BE49-F238E27FC236}">
                <a16:creationId xmlns:a16="http://schemas.microsoft.com/office/drawing/2014/main" id="{B4507DA7-4774-DE2D-35CB-84A174A91387}"/>
              </a:ext>
            </a:extLst>
          </p:cNvPr>
          <p:cNvSpPr/>
          <p:nvPr/>
        </p:nvSpPr>
        <p:spPr>
          <a:xfrm>
            <a:off x="1393354" y="411581"/>
            <a:ext cx="6358574" cy="48524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https://www.promptingguide.ai/kr/techniques/cot</a:t>
            </a:r>
          </a:p>
        </p:txBody>
      </p:sp>
      <p:pic>
        <p:nvPicPr>
          <p:cNvPr id="3074" name="Picture 2" descr="COT">
            <a:extLst>
              <a:ext uri="{FF2B5EF4-FFF2-40B4-BE49-F238E27FC236}">
                <a16:creationId xmlns:a16="http://schemas.microsoft.com/office/drawing/2014/main" id="{6C301A78-1386-31D7-9EEC-3421A940F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824" y="1629555"/>
            <a:ext cx="9572626" cy="481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679259-CE0B-2D57-3FBF-EBD283FD457C}"/>
              </a:ext>
            </a:extLst>
          </p:cNvPr>
          <p:cNvSpPr txBox="1"/>
          <p:nvPr/>
        </p:nvSpPr>
        <p:spPr>
          <a:xfrm>
            <a:off x="0" y="6328641"/>
            <a:ext cx="12170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altLang="ko-KR" dirty="0">
                <a:latin typeface="Abadi" panose="020B0604020104020204" pitchFamily="34" charset="0"/>
              </a:rPr>
              <a:t>Source: </a:t>
            </a:r>
            <a:r>
              <a:rPr lang="fr-FR" altLang="ko-KR" dirty="0">
                <a:latin typeface="Abadi" panose="020B06040201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 et al. (2022)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8556D4-B7AE-740F-DB2E-632CBCBE36DA}"/>
              </a:ext>
            </a:extLst>
          </p:cNvPr>
          <p:cNvSpPr txBox="1"/>
          <p:nvPr/>
        </p:nvSpPr>
        <p:spPr>
          <a:xfrm>
            <a:off x="301915" y="945874"/>
            <a:ext cx="11148557" cy="737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생각의 사슬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(Chain-of-Thought) 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프롬프트는 중간 추론 단계를 통해 복잡한 추론을 가능하게 합니다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단답형 프롬프트와 결합하면 응답하기 전에 추론이 필요한 복잡한 작업에서 더 나은 결과를 얻을 수 있습니다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265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021A1-79C5-BCBF-E515-B2E93E3C8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BDF4BDC-50A0-44DB-79CC-34182CB941FB}"/>
              </a:ext>
            </a:extLst>
          </p:cNvPr>
          <p:cNvSpPr txBox="1">
            <a:spLocks/>
          </p:cNvSpPr>
          <p:nvPr/>
        </p:nvSpPr>
        <p:spPr>
          <a:xfrm>
            <a:off x="142674" y="344693"/>
            <a:ext cx="11642927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3600" dirty="0">
              <a:solidFill>
                <a:srgbClr val="7030A0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10" name="AutoShape 6" descr="Terminal Free Icon of File">
            <a:extLst>
              <a:ext uri="{FF2B5EF4-FFF2-40B4-BE49-F238E27FC236}">
                <a16:creationId xmlns:a16="http://schemas.microsoft.com/office/drawing/2014/main" id="{0323A0B1-0461-F1EF-3182-E504300B95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21" descr="Sublime, text Free Icon of Papirus Apps">
            <a:extLst>
              <a:ext uri="{FF2B5EF4-FFF2-40B4-BE49-F238E27FC236}">
                <a16:creationId xmlns:a16="http://schemas.microsoft.com/office/drawing/2014/main" id="{61A29E54-9D66-3B88-7C3F-61FBFC8787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23" descr="Sublime, text Free Icon of Papirus Apps">
            <a:extLst>
              <a:ext uri="{FF2B5EF4-FFF2-40B4-BE49-F238E27FC236}">
                <a16:creationId xmlns:a16="http://schemas.microsoft.com/office/drawing/2014/main" id="{27C3D881-DA01-823A-DDEF-3B9F841545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42" descr="Home - glot.io">
            <a:extLst>
              <a:ext uri="{FF2B5EF4-FFF2-40B4-BE49-F238E27FC236}">
                <a16:creationId xmlns:a16="http://schemas.microsoft.com/office/drawing/2014/main" id="{8E55D04E-7440-08C9-53D9-3BB8A7D51E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46" descr="Home - glot.io">
            <a:extLst>
              <a:ext uri="{FF2B5EF4-FFF2-40B4-BE49-F238E27FC236}">
                <a16:creationId xmlns:a16="http://schemas.microsoft.com/office/drawing/2014/main" id="{207DC86D-8376-841B-7674-B8EF3A9747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AutoShape 48" descr="Home - glot.io">
            <a:extLst>
              <a:ext uri="{FF2B5EF4-FFF2-40B4-BE49-F238E27FC236}">
                <a16:creationId xmlns:a16="http://schemas.microsoft.com/office/drawing/2014/main" id="{AF07A99A-660D-225F-C2E6-8CE8A53887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4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BBE4E97A-5E50-7912-A7E1-8BCA786531B2}"/>
              </a:ext>
            </a:extLst>
          </p:cNvPr>
          <p:cNvSpPr txBox="1">
            <a:spLocks/>
          </p:cNvSpPr>
          <p:nvPr/>
        </p:nvSpPr>
        <p:spPr>
          <a:xfrm>
            <a:off x="162396" y="362534"/>
            <a:ext cx="5774380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Generated Knowledge Prompting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05BA8E-036D-D21E-3630-A3B5809DAFA4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GENKNOW">
            <a:extLst>
              <a:ext uri="{FF2B5EF4-FFF2-40B4-BE49-F238E27FC236}">
                <a16:creationId xmlns:a16="http://schemas.microsoft.com/office/drawing/2014/main" id="{4695D594-C3B7-46A5-95E3-5E2A9711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474" y="1646032"/>
            <a:ext cx="755332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직사각형 15">
            <a:hlinkClick r:id="rId4"/>
            <a:extLst>
              <a:ext uri="{FF2B5EF4-FFF2-40B4-BE49-F238E27FC236}">
                <a16:creationId xmlns:a16="http://schemas.microsoft.com/office/drawing/2014/main" id="{42938A25-AC18-4259-76DF-8D4F26719111}"/>
              </a:ext>
            </a:extLst>
          </p:cNvPr>
          <p:cNvSpPr/>
          <p:nvPr/>
        </p:nvSpPr>
        <p:spPr>
          <a:xfrm>
            <a:off x="5833126" y="344691"/>
            <a:ext cx="5966989" cy="48524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https://www.promptingguide.ai/kr/techniques/knowledge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432FD8-998A-FDAC-ED5F-694946A71432}"/>
              </a:ext>
            </a:extLst>
          </p:cNvPr>
          <p:cNvSpPr txBox="1"/>
          <p:nvPr/>
        </p:nvSpPr>
        <p:spPr>
          <a:xfrm>
            <a:off x="-8874" y="6310800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altLang="ko-KR" b="0" i="0" dirty="0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Source: </a:t>
            </a:r>
            <a:r>
              <a:rPr lang="fr-FR" altLang="ko-KR" b="0" i="0" dirty="0">
                <a:effectLst/>
                <a:latin typeface="Abadi" panose="020B0604020104020204" pitchFamily="34" charset="0"/>
                <a:hlinkClick r:id="rId5"/>
              </a:rPr>
              <a:t>Liu et al. 2022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6047A3-94AA-52EC-F9C6-962D0AB871E3}"/>
              </a:ext>
            </a:extLst>
          </p:cNvPr>
          <p:cNvSpPr txBox="1"/>
          <p:nvPr/>
        </p:nvSpPr>
        <p:spPr>
          <a:xfrm>
            <a:off x="301915" y="945874"/>
            <a:ext cx="11148557" cy="737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대규모언어모델은 계속해서 개선되고 있고 인기 있는 기법 중 하나로 모델이 더 정확한 예측을 할 수 있도록 지식이나 </a:t>
            </a:r>
            <a:endParaRPr lang="en-US" altLang="ko-KR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정보를 통합하는 방법을 포함합니다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8887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75D4D-9EFC-7204-3FF1-504F6421E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OT">
            <a:extLst>
              <a:ext uri="{FF2B5EF4-FFF2-40B4-BE49-F238E27FC236}">
                <a16:creationId xmlns:a16="http://schemas.microsoft.com/office/drawing/2014/main" id="{F82D0928-551A-6265-2DD9-D339EC41E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42" y="2055109"/>
            <a:ext cx="8474129" cy="430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43085451-7E94-20C9-0446-560A3E37F888}"/>
              </a:ext>
            </a:extLst>
          </p:cNvPr>
          <p:cNvSpPr txBox="1">
            <a:spLocks/>
          </p:cNvSpPr>
          <p:nvPr/>
        </p:nvSpPr>
        <p:spPr>
          <a:xfrm>
            <a:off x="142674" y="344693"/>
            <a:ext cx="11642927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3600" dirty="0">
              <a:solidFill>
                <a:srgbClr val="7030A0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C015432A-EA35-DCFC-3374-049E2977962A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36857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ToT</a:t>
            </a:r>
            <a:endParaRPr lang="en-US" altLang="ko-KR" sz="20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1E06BD3-252B-D74E-6E51-6CF7E845855F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모서리가 둥근 직사각형 15">
            <a:hlinkClick r:id="rId4"/>
            <a:extLst>
              <a:ext uri="{FF2B5EF4-FFF2-40B4-BE49-F238E27FC236}">
                <a16:creationId xmlns:a16="http://schemas.microsoft.com/office/drawing/2014/main" id="{CF268B56-9114-66BE-75D8-2B963FCED7F7}"/>
              </a:ext>
            </a:extLst>
          </p:cNvPr>
          <p:cNvSpPr/>
          <p:nvPr/>
        </p:nvSpPr>
        <p:spPr>
          <a:xfrm>
            <a:off x="1263157" y="398945"/>
            <a:ext cx="6188521" cy="48524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https://www.promptingguide.ai/kr/techniques/tot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D6B4D9-2571-BE9C-D02B-4C6FD0F8E8C4}"/>
              </a:ext>
            </a:extLst>
          </p:cNvPr>
          <p:cNvSpPr txBox="1"/>
          <p:nvPr/>
        </p:nvSpPr>
        <p:spPr>
          <a:xfrm>
            <a:off x="0" y="6408933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altLang="ko-KR" b="0" i="0" dirty="0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Source: </a:t>
            </a:r>
            <a:r>
              <a:rPr lang="fr-FR" altLang="ko-KR" b="0" i="0" dirty="0">
                <a:effectLst/>
                <a:latin typeface="Abadi" panose="020B0604020104020204" pitchFamily="34" charset="0"/>
                <a:hlinkClick r:id="rId5"/>
              </a:rPr>
              <a:t>Yao et el. (2023)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B2A4C0-C46B-9168-8C5E-860F28ADBFBC}"/>
              </a:ext>
            </a:extLst>
          </p:cNvPr>
          <p:cNvSpPr txBox="1"/>
          <p:nvPr/>
        </p:nvSpPr>
        <p:spPr>
          <a:xfrm>
            <a:off x="301915" y="945874"/>
            <a:ext cx="11148557" cy="1070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탐구나 전략적인 예측이 필요한 복잡한 작업들을 해결하기 위해서는 기존의 단순한 </a:t>
            </a:r>
            <a:r>
              <a:rPr lang="ko-KR" altLang="en-US" dirty="0" err="1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프롬프팅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기법으로는 부족합니다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dirty="0" err="1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ToT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(Tree-of-Thoughts)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생각의 사슬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(Chain-of-Thought) </a:t>
            </a:r>
            <a:r>
              <a:rPr lang="ko-KR" altLang="en-US" dirty="0" err="1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프롬프팅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기법을 일반화하며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언어모델을 사용하여 </a:t>
            </a:r>
            <a:endParaRPr lang="en-US" altLang="ko-KR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일반적인 문제 해결을 위한 중간 단계 역할을 하는 생각에 대한 탐색을 촉진합니다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7449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61F77-A96B-C21D-DEBA-4846BA035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AG">
            <a:extLst>
              <a:ext uri="{FF2B5EF4-FFF2-40B4-BE49-F238E27FC236}">
                <a16:creationId xmlns:a16="http://schemas.microsoft.com/office/drawing/2014/main" id="{6610271C-1343-1421-B56E-953EBFB4D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1" y="1232803"/>
            <a:ext cx="10167893" cy="521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1D13B6E2-0950-93A8-A115-C1EA904A62F8}"/>
              </a:ext>
            </a:extLst>
          </p:cNvPr>
          <p:cNvSpPr txBox="1">
            <a:spLocks/>
          </p:cNvSpPr>
          <p:nvPr/>
        </p:nvSpPr>
        <p:spPr>
          <a:xfrm>
            <a:off x="142674" y="344693"/>
            <a:ext cx="11642927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3600" dirty="0">
              <a:solidFill>
                <a:srgbClr val="7030A0"/>
              </a:solidFill>
              <a:latin typeface="Arial Unicode MS" panose="020B0604020202020204" pitchFamily="50" charset="-127"/>
              <a:ea typeface="Arial Unicode MS" panose="020B0604020202020204" pitchFamily="50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5F4F3CC5-A0D4-462A-B8B9-123CFD8DCA1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RAG</a:t>
            </a:r>
            <a:endParaRPr lang="en-US" altLang="ko-KR" sz="20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90152F1-A52B-8B2E-9FE0-A66634A046B4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50E5A-9F5F-F406-E8C7-837A35CBE4D2}"/>
              </a:ext>
            </a:extLst>
          </p:cNvPr>
          <p:cNvSpPr txBox="1"/>
          <p:nvPr/>
        </p:nvSpPr>
        <p:spPr>
          <a:xfrm>
            <a:off x="0" y="6473457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altLang="ko-KR" b="0" i="0" dirty="0">
                <a:solidFill>
                  <a:srgbClr val="334155"/>
                </a:solidFill>
                <a:effectLst/>
                <a:latin typeface="Abadi" panose="020B0604020104020204" pitchFamily="34" charset="0"/>
              </a:rPr>
              <a:t>Source: </a:t>
            </a:r>
            <a:r>
              <a:rPr lang="fr-FR" altLang="ko-KR" b="0" i="0" dirty="0">
                <a:effectLst/>
                <a:latin typeface="Abadi" panose="020B0604020104020204" pitchFamily="34" charset="0"/>
                <a:hlinkClick r:id="rId4"/>
              </a:rPr>
              <a:t>Lewis et el. (2021)</a:t>
            </a:r>
            <a:endParaRPr lang="ko-KR" altLang="en-US" dirty="0"/>
          </a:p>
        </p:txBody>
      </p:sp>
      <p:sp>
        <p:nvSpPr>
          <p:cNvPr id="6" name="모서리가 둥근 직사각형 15">
            <a:hlinkClick r:id="rId5"/>
            <a:extLst>
              <a:ext uri="{FF2B5EF4-FFF2-40B4-BE49-F238E27FC236}">
                <a16:creationId xmlns:a16="http://schemas.microsoft.com/office/drawing/2014/main" id="{05371CFB-68F7-37D6-A223-C2D40746EFB2}"/>
              </a:ext>
            </a:extLst>
          </p:cNvPr>
          <p:cNvSpPr/>
          <p:nvPr/>
        </p:nvSpPr>
        <p:spPr>
          <a:xfrm>
            <a:off x="1329880" y="392142"/>
            <a:ext cx="6271923" cy="48524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https://www.promptingguide.ai/kr/techniques/rag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863F6-8E33-D083-72B0-45D6BB7E9ED7}"/>
              </a:ext>
            </a:extLst>
          </p:cNvPr>
          <p:cNvSpPr txBox="1"/>
          <p:nvPr/>
        </p:nvSpPr>
        <p:spPr>
          <a:xfrm>
            <a:off x="301915" y="945874"/>
            <a:ext cx="11148557" cy="737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RAG(Retrieval Augmented Generation)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입력을 받아 주어진 소스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위키피디아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관련된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지원하는 문서들을 찾습니다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RAG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기반 생성을 통해 신뢰할 수 있는 출력물을 생성하여 최신 정보로 접속할 수 있습니다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9461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6952</TotalTime>
  <Words>1608</Words>
  <Application>Microsoft Office PowerPoint</Application>
  <PresentationFormat>와이드스크린</PresentationFormat>
  <Paragraphs>175</Paragraphs>
  <Slides>18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Wingdings</vt:lpstr>
      <vt:lpstr>맑은 고딕</vt:lpstr>
      <vt:lpstr>나눔바른고딕</vt:lpstr>
      <vt:lpstr>Abadi</vt:lpstr>
      <vt:lpstr>나눔스퀘어</vt:lpstr>
      <vt:lpstr>Arial Unicode MS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Kyung-Gyu Park</cp:lastModifiedBy>
  <cp:revision>555</cp:revision>
  <dcterms:created xsi:type="dcterms:W3CDTF">2018-11-29T00:41:06Z</dcterms:created>
  <dcterms:modified xsi:type="dcterms:W3CDTF">2024-02-22T16:04:23Z</dcterms:modified>
</cp:coreProperties>
</file>